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79" r:id="rId2"/>
    <p:sldId id="280" r:id="rId3"/>
    <p:sldId id="272" r:id="rId4"/>
    <p:sldId id="282" r:id="rId5"/>
    <p:sldId id="278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28" autoAdjust="0"/>
  </p:normalViewPr>
  <p:slideViewPr>
    <p:cSldViewPr>
      <p:cViewPr varScale="1">
        <p:scale>
          <a:sx n="64" d="100"/>
          <a:sy n="64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F8D9F-1ED3-4EE1-977A-2359CF5FF1A9}" type="datetimeFigureOut">
              <a:rPr lang="sv-SE" smtClean="0"/>
              <a:pPr/>
              <a:t>2012-09-03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CD7E1-9A0A-47EA-A8BE-5C41551EE505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2CD7E1-9A0A-47EA-A8BE-5C41551EE505}" type="slidenum">
              <a:rPr lang="sv-SE" smtClean="0"/>
              <a:pPr/>
              <a:t>1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2CD7E1-9A0A-47EA-A8BE-5C41551EE505}" type="slidenum">
              <a:rPr lang="sv-SE" smtClean="0"/>
              <a:pPr/>
              <a:t>2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2CD7E1-9A0A-47EA-A8BE-5C41551EE505}" type="slidenum">
              <a:rPr lang="sv-SE" smtClean="0"/>
              <a:pPr/>
              <a:t>3</a:t>
            </a:fld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2CD7E1-9A0A-47EA-A8BE-5C41551EE505}" type="slidenum">
              <a:rPr lang="sv-SE" smtClean="0"/>
              <a:pPr/>
              <a:t>4</a:t>
            </a:fld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577DCE-9192-459A-B2F1-D00D350EB437}" type="slidenum">
              <a:rPr lang="sv-SE"/>
              <a:pPr/>
              <a:t>5</a:t>
            </a:fld>
            <a:endParaRPr lang="sv-SE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Roms storhetstid var lång och man dominerade en mycket stor yta av Europa. Man brukar dela in rikets tid i tre delar. Det bör dock påpekas att Rom inte försvann efter 476 </a:t>
            </a:r>
            <a:r>
              <a:rPr lang="sv-SE" dirty="0" err="1"/>
              <a:t>e.kr</a:t>
            </a:r>
            <a:r>
              <a:rPr lang="sv-SE" dirty="0"/>
              <a:t>. utan levde kvar som ett rike fram till 1400-talet, dock i mindre skala och definitivt utan den makt man en gång haft.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2830-45EF-4622-B7BA-1F41D9016D21}" type="datetimeFigureOut">
              <a:rPr lang="sv-SE" smtClean="0"/>
              <a:pPr/>
              <a:t>2012-09-03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0B2C-6085-4EBE-8971-474FFED46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2830-45EF-4622-B7BA-1F41D9016D21}" type="datetimeFigureOut">
              <a:rPr lang="sv-SE" smtClean="0"/>
              <a:pPr/>
              <a:t>2012-09-03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0B2C-6085-4EBE-8971-474FFED46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2830-45EF-4622-B7BA-1F41D9016D21}" type="datetimeFigureOut">
              <a:rPr lang="sv-SE" smtClean="0"/>
              <a:pPr/>
              <a:t>2012-09-03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0B2C-6085-4EBE-8971-474FFED46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2830-45EF-4622-B7BA-1F41D9016D21}" type="datetimeFigureOut">
              <a:rPr lang="sv-SE" smtClean="0"/>
              <a:pPr/>
              <a:t>2012-09-03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0B2C-6085-4EBE-8971-474FFED46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2830-45EF-4622-B7BA-1F41D9016D21}" type="datetimeFigureOut">
              <a:rPr lang="sv-SE" smtClean="0"/>
              <a:pPr/>
              <a:t>2012-09-03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0B2C-6085-4EBE-8971-474FFED46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2830-45EF-4622-B7BA-1F41D9016D21}" type="datetimeFigureOut">
              <a:rPr lang="sv-SE" smtClean="0"/>
              <a:pPr/>
              <a:t>2012-09-03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0B2C-6085-4EBE-8971-474FFED46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2830-45EF-4622-B7BA-1F41D9016D21}" type="datetimeFigureOut">
              <a:rPr lang="sv-SE" smtClean="0"/>
              <a:pPr/>
              <a:t>2012-09-03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0B2C-6085-4EBE-8971-474FFED46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2830-45EF-4622-B7BA-1F41D9016D21}" type="datetimeFigureOut">
              <a:rPr lang="sv-SE" smtClean="0"/>
              <a:pPr/>
              <a:t>2012-09-03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0B2C-6085-4EBE-8971-474FFED46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2830-45EF-4622-B7BA-1F41D9016D21}" type="datetimeFigureOut">
              <a:rPr lang="sv-SE" smtClean="0"/>
              <a:pPr/>
              <a:t>2012-09-03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0B2C-6085-4EBE-8971-474FFED46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2830-45EF-4622-B7BA-1F41D9016D21}" type="datetimeFigureOut">
              <a:rPr lang="sv-SE" smtClean="0"/>
              <a:pPr/>
              <a:t>2012-09-03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0B2C-6085-4EBE-8971-474FFED46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2830-45EF-4622-B7BA-1F41D9016D21}" type="datetimeFigureOut">
              <a:rPr lang="sv-SE" smtClean="0"/>
              <a:pPr/>
              <a:t>2012-09-03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0B2C-6085-4EBE-8971-474FFED46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A2830-45EF-4622-B7BA-1F41D9016D21}" type="datetimeFigureOut">
              <a:rPr lang="sv-SE" smtClean="0"/>
              <a:pPr/>
              <a:t>2012-09-03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D0B2C-6085-4EBE-8971-474FFED46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c/ce/Marco_Aurelio_copia_campidoglio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upload.wikimedia.org/wikipedia/commons/8/8e/Trajan_s_column.jpg" TargetMode="Externa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citus.nu/historisk-atlas/rom3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hyperlink" Target="http://www.tacitus.nu/historisk-atlas/rom2.htm" TargetMode="Externa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pil 4"/>
          <p:cNvCxnSpPr/>
          <p:nvPr/>
        </p:nvCxnSpPr>
        <p:spPr>
          <a:xfrm rot="5400000">
            <a:off x="-1295858" y="3464210"/>
            <a:ext cx="5832648" cy="1588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7"/>
          <p:cNvCxnSpPr/>
          <p:nvPr/>
        </p:nvCxnSpPr>
        <p:spPr>
          <a:xfrm>
            <a:off x="1331640" y="980728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ruta 8"/>
          <p:cNvSpPr txBox="1"/>
          <p:nvPr/>
        </p:nvSpPr>
        <p:spPr>
          <a:xfrm>
            <a:off x="395536" y="836712"/>
            <a:ext cx="885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753 </a:t>
            </a:r>
            <a:r>
              <a:rPr lang="sv-SE" dirty="0" err="1" smtClean="0"/>
              <a:t>f.kr</a:t>
            </a:r>
            <a:endParaRPr lang="sv-SE" dirty="0"/>
          </a:p>
        </p:txBody>
      </p:sp>
      <p:sp>
        <p:nvSpPr>
          <p:cNvPr id="10" name="textruta 9"/>
          <p:cNvSpPr txBox="1"/>
          <p:nvPr/>
        </p:nvSpPr>
        <p:spPr>
          <a:xfrm>
            <a:off x="2339752" y="836712"/>
            <a:ext cx="44803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Rom grundas – Ab </a:t>
            </a:r>
            <a:r>
              <a:rPr lang="sv-SE" dirty="0" err="1" smtClean="0"/>
              <a:t>urbe</a:t>
            </a:r>
            <a:r>
              <a:rPr lang="sv-SE" dirty="0" smtClean="0"/>
              <a:t> </a:t>
            </a:r>
            <a:r>
              <a:rPr lang="sv-SE" dirty="0" err="1" smtClean="0"/>
              <a:t>conditita</a:t>
            </a:r>
            <a:r>
              <a:rPr lang="sv-SE" dirty="0" smtClean="0"/>
              <a:t> på sju kullar.</a:t>
            </a:r>
          </a:p>
          <a:p>
            <a:r>
              <a:rPr lang="sv-SE" dirty="0" smtClean="0"/>
              <a:t>Ex. Capitolium och Palatinen.</a:t>
            </a:r>
          </a:p>
          <a:p>
            <a:r>
              <a:rPr lang="sv-SE" dirty="0" smtClean="0"/>
              <a:t>”</a:t>
            </a:r>
            <a:r>
              <a:rPr lang="sv-SE" dirty="0" err="1" smtClean="0"/>
              <a:t>Romulus</a:t>
            </a:r>
            <a:r>
              <a:rPr lang="sv-SE" dirty="0" smtClean="0"/>
              <a:t> och </a:t>
            </a:r>
            <a:r>
              <a:rPr lang="sv-SE" dirty="0" err="1" smtClean="0"/>
              <a:t>Remus</a:t>
            </a:r>
            <a:r>
              <a:rPr lang="sv-SE" dirty="0" smtClean="0"/>
              <a:t>”</a:t>
            </a:r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539552" y="2204864"/>
            <a:ext cx="956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5OO </a:t>
            </a:r>
            <a:r>
              <a:rPr lang="sv-SE" dirty="0" err="1" smtClean="0"/>
              <a:t>f.kr</a:t>
            </a:r>
            <a:endParaRPr lang="sv-SE" dirty="0"/>
          </a:p>
        </p:txBody>
      </p:sp>
      <p:sp>
        <p:nvSpPr>
          <p:cNvPr id="15" name="Höger klammerparentes 14"/>
          <p:cNvSpPr/>
          <p:nvPr/>
        </p:nvSpPr>
        <p:spPr>
          <a:xfrm>
            <a:off x="1691680" y="1052736"/>
            <a:ext cx="936104" cy="13681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textruta 15"/>
          <p:cNvSpPr txBox="1"/>
          <p:nvPr/>
        </p:nvSpPr>
        <p:spPr>
          <a:xfrm>
            <a:off x="2339752" y="1844824"/>
            <a:ext cx="2356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Kungadöme under etruskerna</a:t>
            </a:r>
            <a:endParaRPr lang="sv-SE" sz="1400" dirty="0"/>
          </a:p>
        </p:txBody>
      </p:sp>
      <p:sp>
        <p:nvSpPr>
          <p:cNvPr id="11" name="textruta 10"/>
          <p:cNvSpPr txBox="1"/>
          <p:nvPr/>
        </p:nvSpPr>
        <p:spPr>
          <a:xfrm>
            <a:off x="2051720" y="2132856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u="sng" dirty="0" smtClean="0"/>
              <a:t>Republik </a:t>
            </a:r>
            <a:endParaRPr lang="sv-SE" sz="1200" dirty="0"/>
          </a:p>
        </p:txBody>
      </p:sp>
      <p:sp>
        <p:nvSpPr>
          <p:cNvPr id="12" name="Höger klammerparentes 11"/>
          <p:cNvSpPr/>
          <p:nvPr/>
        </p:nvSpPr>
        <p:spPr>
          <a:xfrm>
            <a:off x="1691680" y="2996952"/>
            <a:ext cx="936104" cy="5760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textruta 13"/>
          <p:cNvSpPr txBox="1"/>
          <p:nvPr/>
        </p:nvSpPr>
        <p:spPr>
          <a:xfrm>
            <a:off x="755576" y="2852936"/>
            <a:ext cx="88588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340-</a:t>
            </a:r>
          </a:p>
          <a:p>
            <a:r>
              <a:rPr lang="sv-SE" dirty="0" smtClean="0"/>
              <a:t>270 </a:t>
            </a:r>
            <a:r>
              <a:rPr lang="sv-SE" dirty="0" err="1" smtClean="0"/>
              <a:t>f.kr</a:t>
            </a:r>
            <a:endParaRPr lang="sv-SE" dirty="0" smtClean="0"/>
          </a:p>
          <a:p>
            <a:endParaRPr lang="sv-SE" dirty="0"/>
          </a:p>
          <a:p>
            <a:r>
              <a:rPr lang="sv-SE" dirty="0" smtClean="0"/>
              <a:t>212-</a:t>
            </a:r>
          </a:p>
          <a:p>
            <a:r>
              <a:rPr lang="sv-SE" dirty="0" smtClean="0"/>
              <a:t>1 </a:t>
            </a:r>
            <a:r>
              <a:rPr lang="sv-SE" dirty="0" err="1" smtClean="0"/>
              <a:t>f.kr</a:t>
            </a:r>
            <a:endParaRPr lang="sv-SE" dirty="0"/>
          </a:p>
        </p:txBody>
      </p:sp>
      <p:sp>
        <p:nvSpPr>
          <p:cNvPr id="17" name="textruta 16"/>
          <p:cNvSpPr txBox="1"/>
          <p:nvPr/>
        </p:nvSpPr>
        <p:spPr>
          <a:xfrm>
            <a:off x="2555776" y="2852936"/>
            <a:ext cx="3224729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u="sng" dirty="0" smtClean="0"/>
              <a:t>Expansionsfas 1: Mål –Hela dagens Italien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18" name="Höger klammerparentes 17"/>
          <p:cNvSpPr/>
          <p:nvPr/>
        </p:nvSpPr>
        <p:spPr>
          <a:xfrm>
            <a:off x="1619672" y="3789040"/>
            <a:ext cx="936104" cy="6480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textruta 18"/>
          <p:cNvSpPr txBox="1"/>
          <p:nvPr/>
        </p:nvSpPr>
        <p:spPr>
          <a:xfrm>
            <a:off x="2555776" y="3789040"/>
            <a:ext cx="4699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u="sng" dirty="0" smtClean="0"/>
              <a:t>Expansionsfas 2: Mål – Omringa medelhavet (</a:t>
            </a:r>
            <a:r>
              <a:rPr lang="sv-SE" sz="1400" u="sng" dirty="0" err="1" smtClean="0"/>
              <a:t>Mare</a:t>
            </a:r>
            <a:r>
              <a:rPr lang="sv-SE" sz="1400" u="sng" dirty="0" smtClean="0"/>
              <a:t> </a:t>
            </a:r>
            <a:r>
              <a:rPr lang="sv-SE" sz="1400" u="sng" dirty="0" err="1" smtClean="0"/>
              <a:t>nostrum</a:t>
            </a:r>
            <a:r>
              <a:rPr lang="sv-SE" sz="1400" u="sng" dirty="0" smtClean="0"/>
              <a:t>)</a:t>
            </a:r>
            <a:endParaRPr lang="sv-SE" dirty="0"/>
          </a:p>
        </p:txBody>
      </p:sp>
      <p:sp>
        <p:nvSpPr>
          <p:cNvPr id="20" name="Höger klammerparentes 19"/>
          <p:cNvSpPr/>
          <p:nvPr/>
        </p:nvSpPr>
        <p:spPr>
          <a:xfrm>
            <a:off x="1619672" y="4653136"/>
            <a:ext cx="936104" cy="19358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textruta 20"/>
          <p:cNvSpPr txBox="1"/>
          <p:nvPr/>
        </p:nvSpPr>
        <p:spPr>
          <a:xfrm>
            <a:off x="971600" y="4653136"/>
            <a:ext cx="5937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100</a:t>
            </a:r>
          </a:p>
          <a:p>
            <a:pPr>
              <a:buFontTx/>
              <a:buChar char="-"/>
            </a:pPr>
            <a:r>
              <a:rPr lang="sv-SE" dirty="0" smtClean="0"/>
              <a:t>31</a:t>
            </a:r>
          </a:p>
          <a:p>
            <a:pPr>
              <a:buFontTx/>
              <a:buChar char="-"/>
            </a:pPr>
            <a:r>
              <a:rPr lang="sv-SE" dirty="0" err="1" smtClean="0"/>
              <a:t>F.Kr</a:t>
            </a:r>
            <a:endParaRPr lang="sv-SE" dirty="0" smtClean="0"/>
          </a:p>
        </p:txBody>
      </p:sp>
      <p:sp>
        <p:nvSpPr>
          <p:cNvPr id="22" name="textruta 21"/>
          <p:cNvSpPr txBox="1"/>
          <p:nvPr/>
        </p:nvSpPr>
        <p:spPr>
          <a:xfrm>
            <a:off x="2555776" y="5373216"/>
            <a:ext cx="117218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u="sng" dirty="0" smtClean="0"/>
              <a:t>Inrikes </a:t>
            </a:r>
            <a:r>
              <a:rPr lang="sv-SE" u="sng" dirty="0" smtClean="0"/>
              <a:t>oro</a:t>
            </a:r>
          </a:p>
          <a:p>
            <a:endParaRPr lang="sv-SE" u="sng" dirty="0" smtClean="0"/>
          </a:p>
          <a:p>
            <a:endParaRPr lang="sv-SE" u="sng" dirty="0" smtClean="0"/>
          </a:p>
          <a:p>
            <a:endParaRPr lang="sv-SE" u="sng" dirty="0" smtClean="0"/>
          </a:p>
          <a:p>
            <a:endParaRPr lang="sv-SE" u="sng" dirty="0" smtClean="0"/>
          </a:p>
        </p:txBody>
      </p:sp>
      <p:sp>
        <p:nvSpPr>
          <p:cNvPr id="23" name="textruta 22"/>
          <p:cNvSpPr txBox="1"/>
          <p:nvPr/>
        </p:nvSpPr>
        <p:spPr>
          <a:xfrm>
            <a:off x="1691680" y="0"/>
            <a:ext cx="68018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400" dirty="0" smtClean="0"/>
              <a:t>Romerska riket </a:t>
            </a:r>
            <a:r>
              <a:rPr lang="sv-SE" sz="4400" dirty="0" smtClean="0"/>
              <a:t>– Republiken </a:t>
            </a:r>
            <a:endParaRPr lang="sv-SE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pil 4"/>
          <p:cNvCxnSpPr/>
          <p:nvPr/>
        </p:nvCxnSpPr>
        <p:spPr>
          <a:xfrm rot="5400000">
            <a:off x="-1295858" y="3464210"/>
            <a:ext cx="5832648" cy="1588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7"/>
          <p:cNvCxnSpPr/>
          <p:nvPr/>
        </p:nvCxnSpPr>
        <p:spPr>
          <a:xfrm>
            <a:off x="1331640" y="980728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ruta 8"/>
          <p:cNvSpPr txBox="1"/>
          <p:nvPr/>
        </p:nvSpPr>
        <p:spPr>
          <a:xfrm>
            <a:off x="395536" y="836712"/>
            <a:ext cx="9900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44 </a:t>
            </a:r>
            <a:r>
              <a:rPr lang="sv-SE" dirty="0" err="1" smtClean="0"/>
              <a:t>f.kr</a:t>
            </a:r>
            <a:r>
              <a:rPr lang="sv-SE" dirty="0" smtClean="0"/>
              <a:t> – </a:t>
            </a:r>
          </a:p>
          <a:p>
            <a:r>
              <a:rPr lang="sv-SE" dirty="0" smtClean="0"/>
              <a:t>31 </a:t>
            </a:r>
            <a:r>
              <a:rPr lang="sv-SE" dirty="0" err="1" smtClean="0"/>
              <a:t>f.kr</a:t>
            </a:r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23" name="textruta 22"/>
          <p:cNvSpPr txBox="1"/>
          <p:nvPr/>
        </p:nvSpPr>
        <p:spPr>
          <a:xfrm>
            <a:off x="1907704" y="764704"/>
            <a:ext cx="112184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b="1" dirty="0" smtClean="0"/>
              <a:t>Inbördeskrig</a:t>
            </a:r>
          </a:p>
          <a:p>
            <a:endParaRPr lang="sv-SE" dirty="0" smtClean="0"/>
          </a:p>
          <a:p>
            <a:endParaRPr lang="sv-SE" dirty="0" smtClean="0"/>
          </a:p>
        </p:txBody>
      </p:sp>
      <p:cxnSp>
        <p:nvCxnSpPr>
          <p:cNvPr id="10" name="Rak 9"/>
          <p:cNvCxnSpPr/>
          <p:nvPr/>
        </p:nvCxnSpPr>
        <p:spPr>
          <a:xfrm>
            <a:off x="1403648" y="2708920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ruta 10"/>
          <p:cNvSpPr txBox="1"/>
          <p:nvPr/>
        </p:nvSpPr>
        <p:spPr>
          <a:xfrm>
            <a:off x="683568" y="2708920"/>
            <a:ext cx="839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27. </a:t>
            </a:r>
            <a:r>
              <a:rPr lang="sv-SE" dirty="0" err="1" smtClean="0"/>
              <a:t>f.Kr</a:t>
            </a:r>
            <a:endParaRPr lang="sv-SE" dirty="0" smtClean="0"/>
          </a:p>
          <a:p>
            <a:r>
              <a:rPr lang="sv-SE" dirty="0" smtClean="0"/>
              <a:t>14 </a:t>
            </a:r>
            <a:r>
              <a:rPr lang="sv-SE" dirty="0" err="1" smtClean="0"/>
              <a:t>e.kr</a:t>
            </a:r>
            <a:endParaRPr lang="sv-SE" dirty="0"/>
          </a:p>
        </p:txBody>
      </p:sp>
      <p:sp>
        <p:nvSpPr>
          <p:cNvPr id="12" name="textruta 11"/>
          <p:cNvSpPr txBox="1"/>
          <p:nvPr/>
        </p:nvSpPr>
        <p:spPr>
          <a:xfrm>
            <a:off x="1907704" y="2492896"/>
            <a:ext cx="69847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			Augustus </a:t>
            </a:r>
            <a:r>
              <a:rPr lang="sv-SE" sz="2800" dirty="0" smtClean="0"/>
              <a:t>– den upphöjde</a:t>
            </a:r>
            <a:r>
              <a:rPr lang="sv-SE" dirty="0" smtClean="0"/>
              <a:t>.</a:t>
            </a:r>
          </a:p>
          <a:p>
            <a:endParaRPr lang="sv-SE" sz="3200" b="1" dirty="0" smtClean="0"/>
          </a:p>
          <a:p>
            <a:r>
              <a:rPr lang="sv-SE" sz="4000" b="1" dirty="0" smtClean="0"/>
              <a:t>Kejsardöme</a:t>
            </a:r>
            <a:endParaRPr lang="sv-SE" dirty="0" smtClean="0"/>
          </a:p>
          <a:p>
            <a:pPr marL="342900" indent="-342900">
              <a:buAutoNum type="alphaUcParenR"/>
            </a:pPr>
            <a:r>
              <a:rPr lang="sv-SE" dirty="0" smtClean="0"/>
              <a:t>S</a:t>
            </a:r>
            <a:endParaRPr lang="sv-SE" b="1" dirty="0" smtClean="0"/>
          </a:p>
          <a:p>
            <a:pPr marL="342900" indent="-342900">
              <a:buAutoNum type="alphaUcParenR"/>
            </a:pPr>
            <a:r>
              <a:rPr lang="sv-SE" b="1" dirty="0" smtClean="0"/>
              <a:t>T</a:t>
            </a:r>
            <a:endParaRPr lang="sv-SE" b="1" dirty="0" smtClean="0"/>
          </a:p>
          <a:p>
            <a:pPr marL="342900" indent="-342900">
              <a:buAutoNum type="alphaUcParenR"/>
            </a:pPr>
            <a:r>
              <a:rPr lang="sv-SE" b="1" dirty="0" smtClean="0"/>
              <a:t>V</a:t>
            </a:r>
          </a:p>
          <a:p>
            <a:pPr marL="342900" indent="-342900"/>
            <a:endParaRPr lang="sv-SE" b="1" dirty="0" smtClean="0"/>
          </a:p>
          <a:p>
            <a:pPr marL="342900" indent="-342900"/>
            <a:endParaRPr lang="sv-SE" b="1" dirty="0" smtClean="0"/>
          </a:p>
          <a:p>
            <a:pPr marL="342900" indent="-342900"/>
            <a:endParaRPr lang="sv-SE" b="1" dirty="0" smtClean="0"/>
          </a:p>
          <a:p>
            <a:pPr marL="342900" indent="-342900"/>
            <a:endParaRPr lang="sv-SE" b="1" dirty="0"/>
          </a:p>
          <a:p>
            <a:pPr marL="342900" indent="-342900"/>
            <a:r>
              <a:rPr lang="sv-SE" b="1" dirty="0" smtClean="0"/>
              <a:t>Augustus Dör 14 </a:t>
            </a:r>
            <a:r>
              <a:rPr lang="sv-SE" b="1" dirty="0" err="1" smtClean="0"/>
              <a:t>e.Kr</a:t>
            </a:r>
            <a:endParaRPr lang="sv-SE" b="1" dirty="0" smtClean="0"/>
          </a:p>
          <a:p>
            <a:pPr marL="342900" indent="-342900"/>
            <a:endParaRPr lang="sv-SE" b="1" dirty="0" smtClean="0"/>
          </a:p>
          <a:p>
            <a:endParaRPr lang="sv-SE" b="1" dirty="0" smtClean="0"/>
          </a:p>
        </p:txBody>
      </p:sp>
      <p:sp>
        <p:nvSpPr>
          <p:cNvPr id="13" name="Vänster klammerparentes 12"/>
          <p:cNvSpPr/>
          <p:nvPr/>
        </p:nvSpPr>
        <p:spPr>
          <a:xfrm>
            <a:off x="1763688" y="2924944"/>
            <a:ext cx="360040" cy="28083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5225" y="836712"/>
            <a:ext cx="1188775" cy="1580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pil 4"/>
          <p:cNvCxnSpPr/>
          <p:nvPr/>
        </p:nvCxnSpPr>
        <p:spPr>
          <a:xfrm rot="5400000">
            <a:off x="-1295858" y="3464210"/>
            <a:ext cx="5832648" cy="1588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7"/>
          <p:cNvCxnSpPr/>
          <p:nvPr/>
        </p:nvCxnSpPr>
        <p:spPr>
          <a:xfrm>
            <a:off x="1331640" y="980728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ruta 8"/>
          <p:cNvSpPr txBox="1"/>
          <p:nvPr/>
        </p:nvSpPr>
        <p:spPr>
          <a:xfrm>
            <a:off x="395536" y="836712"/>
            <a:ext cx="9973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14e.kr – </a:t>
            </a:r>
          </a:p>
          <a:p>
            <a:r>
              <a:rPr lang="sv-SE" dirty="0" smtClean="0"/>
              <a:t>68  </a:t>
            </a:r>
            <a:r>
              <a:rPr lang="sv-SE" dirty="0" err="1"/>
              <a:t>e</a:t>
            </a:r>
            <a:r>
              <a:rPr lang="sv-SE" dirty="0" err="1" smtClean="0"/>
              <a:t>.kr</a:t>
            </a:r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14" name="textruta 13"/>
          <p:cNvSpPr txBox="1"/>
          <p:nvPr/>
        </p:nvSpPr>
        <p:spPr>
          <a:xfrm>
            <a:off x="2195736" y="404664"/>
            <a:ext cx="2916248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b="1" u="sng" dirty="0" smtClean="0"/>
              <a:t>Grymma och galna kejsare</a:t>
            </a:r>
          </a:p>
          <a:p>
            <a:r>
              <a:rPr lang="sv-SE" sz="1400" dirty="0" smtClean="0"/>
              <a:t>Augustus systerson och sonsöner dör.</a:t>
            </a:r>
          </a:p>
          <a:p>
            <a:pPr marL="342900" indent="-342900">
              <a:buAutoNum type="alphaUcParenR"/>
            </a:pPr>
            <a:r>
              <a:rPr lang="sv-SE" sz="1400" b="1" dirty="0" err="1" smtClean="0"/>
              <a:t>Tiberius</a:t>
            </a:r>
            <a:r>
              <a:rPr lang="sv-SE" sz="1400" dirty="0" smtClean="0"/>
              <a:t> , </a:t>
            </a:r>
            <a:endParaRPr lang="sv-SE" sz="1400" dirty="0" smtClean="0"/>
          </a:p>
          <a:p>
            <a:pPr marL="342900" indent="-342900">
              <a:buAutoNum type="alphaUcParenR"/>
            </a:pPr>
            <a:endParaRPr lang="sv-SE" sz="1400" dirty="0" smtClean="0"/>
          </a:p>
          <a:p>
            <a:pPr marL="342900" indent="-342900"/>
            <a:r>
              <a:rPr lang="sv-SE" sz="1400" dirty="0" smtClean="0"/>
              <a:t>B</a:t>
            </a:r>
            <a:r>
              <a:rPr lang="sv-SE" sz="1400" dirty="0" smtClean="0"/>
              <a:t>) </a:t>
            </a:r>
            <a:r>
              <a:rPr lang="sv-SE" sz="1400" b="1" dirty="0" smtClean="0"/>
              <a:t>Caligula</a:t>
            </a:r>
            <a:r>
              <a:rPr lang="sv-SE" sz="1400" dirty="0" smtClean="0"/>
              <a:t>,</a:t>
            </a:r>
          </a:p>
          <a:p>
            <a:pPr marL="342900" indent="-342900"/>
            <a:endParaRPr lang="sv-SE" sz="1400" dirty="0" smtClean="0"/>
          </a:p>
          <a:p>
            <a:pPr marL="342900" indent="-342900"/>
            <a:endParaRPr lang="sv-SE" sz="1400" dirty="0" smtClean="0"/>
          </a:p>
          <a:p>
            <a:pPr marL="342900" indent="-342900"/>
            <a:r>
              <a:rPr lang="sv-SE" sz="1400" dirty="0" smtClean="0"/>
              <a:t>C) </a:t>
            </a:r>
            <a:r>
              <a:rPr lang="sv-SE" sz="1400" b="1" dirty="0" smtClean="0"/>
              <a:t>Claudius</a:t>
            </a:r>
            <a:r>
              <a:rPr lang="sv-SE" sz="1400" dirty="0" smtClean="0"/>
              <a:t> </a:t>
            </a:r>
            <a:r>
              <a:rPr lang="sv-SE" sz="1400" dirty="0" smtClean="0"/>
              <a:t>–</a:t>
            </a:r>
          </a:p>
          <a:p>
            <a:pPr marL="342900" indent="-342900"/>
            <a:endParaRPr lang="sv-SE" sz="1400" dirty="0" smtClean="0"/>
          </a:p>
          <a:p>
            <a:pPr marL="342900" indent="-342900"/>
            <a:endParaRPr lang="sv-SE" sz="1400" dirty="0" smtClean="0"/>
          </a:p>
          <a:p>
            <a:pPr marL="342900" indent="-342900"/>
            <a:r>
              <a:rPr lang="sv-SE" sz="1400" dirty="0" smtClean="0"/>
              <a:t>D</a:t>
            </a:r>
            <a:r>
              <a:rPr lang="sv-SE" sz="1400" dirty="0" smtClean="0"/>
              <a:t>) </a:t>
            </a:r>
            <a:r>
              <a:rPr lang="sv-SE" sz="1400" b="1" dirty="0" smtClean="0"/>
              <a:t>Nero-</a:t>
            </a:r>
            <a:r>
              <a:rPr lang="sv-SE" sz="1400" dirty="0" smtClean="0"/>
              <a:t> </a:t>
            </a:r>
            <a:endParaRPr lang="sv-SE" sz="1400" dirty="0" smtClean="0"/>
          </a:p>
          <a:p>
            <a:pPr marL="342900" indent="-342900"/>
            <a:endParaRPr lang="sv-SE" dirty="0"/>
          </a:p>
        </p:txBody>
      </p:sp>
      <p:sp>
        <p:nvSpPr>
          <p:cNvPr id="12" name="textruta 11"/>
          <p:cNvSpPr txBox="1"/>
          <p:nvPr/>
        </p:nvSpPr>
        <p:spPr>
          <a:xfrm>
            <a:off x="611560" y="2780928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79 </a:t>
            </a:r>
            <a:r>
              <a:rPr lang="sv-SE" dirty="0" err="1" smtClean="0"/>
              <a:t>e.kr</a:t>
            </a:r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1691680" y="2780928"/>
            <a:ext cx="2695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err="1" smtClean="0"/>
              <a:t>Herculaneum</a:t>
            </a:r>
            <a:r>
              <a:rPr lang="sv-SE" dirty="0" smtClean="0"/>
              <a:t> och </a:t>
            </a:r>
            <a:r>
              <a:rPr lang="sv-SE" b="1" dirty="0" smtClean="0"/>
              <a:t>Pompeji</a:t>
            </a:r>
            <a:endParaRPr lang="sv-SE" dirty="0"/>
          </a:p>
        </p:txBody>
      </p:sp>
      <p:sp>
        <p:nvSpPr>
          <p:cNvPr id="15" name="textruta 14"/>
          <p:cNvSpPr txBox="1"/>
          <p:nvPr/>
        </p:nvSpPr>
        <p:spPr>
          <a:xfrm>
            <a:off x="1907704" y="3212976"/>
            <a:ext cx="178023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u="sng" dirty="0" smtClean="0"/>
              <a:t>Fem bra kejsare </a:t>
            </a:r>
          </a:p>
          <a:p>
            <a:r>
              <a:rPr lang="sv-SE" b="1" dirty="0" err="1" smtClean="0"/>
              <a:t>Nerva</a:t>
            </a:r>
            <a:endParaRPr lang="sv-SE" b="1" dirty="0" smtClean="0"/>
          </a:p>
          <a:p>
            <a:r>
              <a:rPr lang="sv-SE" b="1" dirty="0" err="1" smtClean="0"/>
              <a:t>Trajanus</a:t>
            </a:r>
            <a:r>
              <a:rPr lang="sv-SE" b="1" dirty="0" smtClean="0"/>
              <a:t>  </a:t>
            </a:r>
            <a:r>
              <a:rPr lang="sv-SE" dirty="0" smtClean="0"/>
              <a:t>- </a:t>
            </a:r>
            <a:endParaRPr lang="sv-SE" dirty="0" smtClean="0"/>
          </a:p>
          <a:p>
            <a:r>
              <a:rPr lang="sv-SE" b="1" dirty="0" smtClean="0"/>
              <a:t>Hadrianus</a:t>
            </a:r>
            <a:endParaRPr lang="sv-SE" b="1" dirty="0" smtClean="0"/>
          </a:p>
          <a:p>
            <a:r>
              <a:rPr lang="sv-SE" dirty="0"/>
              <a:t>	</a:t>
            </a:r>
            <a:r>
              <a:rPr lang="sv-SE" dirty="0" smtClean="0"/>
              <a:t>- </a:t>
            </a:r>
            <a:endParaRPr lang="sv-SE" dirty="0" smtClean="0"/>
          </a:p>
          <a:p>
            <a:r>
              <a:rPr lang="sv-SE" b="1" dirty="0" smtClean="0"/>
              <a:t>Antonius </a:t>
            </a:r>
            <a:r>
              <a:rPr lang="sv-SE" b="1" dirty="0" smtClean="0"/>
              <a:t>Pius</a:t>
            </a:r>
          </a:p>
          <a:p>
            <a:r>
              <a:rPr lang="sv-SE" b="1" dirty="0" smtClean="0"/>
              <a:t>Marcus Aurelius </a:t>
            </a:r>
          </a:p>
          <a:p>
            <a:r>
              <a:rPr lang="sv-SE" b="1" dirty="0"/>
              <a:t>	</a:t>
            </a:r>
            <a:endParaRPr lang="sv-SE" dirty="0"/>
          </a:p>
        </p:txBody>
      </p:sp>
      <p:sp>
        <p:nvSpPr>
          <p:cNvPr id="16" name="textruta 15"/>
          <p:cNvSpPr txBox="1"/>
          <p:nvPr/>
        </p:nvSpPr>
        <p:spPr>
          <a:xfrm>
            <a:off x="827584" y="3284984"/>
            <a:ext cx="5886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96-</a:t>
            </a:r>
          </a:p>
          <a:p>
            <a:r>
              <a:rPr lang="sv-SE" dirty="0" smtClean="0"/>
              <a:t>180 </a:t>
            </a:r>
          </a:p>
          <a:p>
            <a:r>
              <a:rPr lang="sv-SE" dirty="0" err="1" smtClean="0"/>
              <a:t>e.kr</a:t>
            </a:r>
            <a:endParaRPr lang="sv-SE" dirty="0"/>
          </a:p>
        </p:txBody>
      </p:sp>
      <p:sp>
        <p:nvSpPr>
          <p:cNvPr id="10" name="Vänster klammerparentes 9"/>
          <p:cNvSpPr/>
          <p:nvPr/>
        </p:nvSpPr>
        <p:spPr>
          <a:xfrm>
            <a:off x="1619672" y="3284984"/>
            <a:ext cx="576064" cy="30243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6386" name="Picture 2" descr="File:Marco Aurelio copia campidoglio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1556792"/>
            <a:ext cx="1512168" cy="1545715"/>
          </a:xfrm>
          <a:prstGeom prst="rect">
            <a:avLst/>
          </a:prstGeom>
          <a:noFill/>
        </p:spPr>
      </p:pic>
      <p:pic>
        <p:nvPicPr>
          <p:cNvPr id="17" name="Picture 2" descr="File:Trajan s column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40352" y="4437112"/>
            <a:ext cx="1152128" cy="19527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pil 4"/>
          <p:cNvCxnSpPr/>
          <p:nvPr/>
        </p:nvCxnSpPr>
        <p:spPr>
          <a:xfrm rot="5400000">
            <a:off x="-1295858" y="3464210"/>
            <a:ext cx="5832648" cy="1588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7"/>
          <p:cNvCxnSpPr/>
          <p:nvPr/>
        </p:nvCxnSpPr>
        <p:spPr>
          <a:xfrm>
            <a:off x="1331640" y="980728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ruta 8"/>
          <p:cNvSpPr txBox="1"/>
          <p:nvPr/>
        </p:nvSpPr>
        <p:spPr>
          <a:xfrm>
            <a:off x="395536" y="836712"/>
            <a:ext cx="10350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200-talet</a:t>
            </a:r>
          </a:p>
          <a:p>
            <a:endParaRPr lang="sv-SE" dirty="0"/>
          </a:p>
        </p:txBody>
      </p:sp>
      <p:sp>
        <p:nvSpPr>
          <p:cNvPr id="11" name="textruta 10"/>
          <p:cNvSpPr txBox="1"/>
          <p:nvPr/>
        </p:nvSpPr>
        <p:spPr>
          <a:xfrm>
            <a:off x="1979712" y="620688"/>
            <a:ext cx="1775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/>
              <a:t>Svår tid för Rom </a:t>
            </a:r>
          </a:p>
          <a:p>
            <a:endParaRPr lang="sv-SE" dirty="0"/>
          </a:p>
        </p:txBody>
      </p:sp>
      <p:sp>
        <p:nvSpPr>
          <p:cNvPr id="17" name="textruta 16"/>
          <p:cNvSpPr txBox="1"/>
          <p:nvPr/>
        </p:nvSpPr>
        <p:spPr>
          <a:xfrm>
            <a:off x="395536" y="1772816"/>
            <a:ext cx="1035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300-talet</a:t>
            </a:r>
            <a:endParaRPr lang="sv-SE" dirty="0"/>
          </a:p>
        </p:txBody>
      </p:sp>
      <p:cxnSp>
        <p:nvCxnSpPr>
          <p:cNvPr id="18" name="Rak 17"/>
          <p:cNvCxnSpPr/>
          <p:nvPr/>
        </p:nvCxnSpPr>
        <p:spPr>
          <a:xfrm>
            <a:off x="1403648" y="1988840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ruta 18"/>
          <p:cNvSpPr txBox="1"/>
          <p:nvPr/>
        </p:nvSpPr>
        <p:spPr>
          <a:xfrm>
            <a:off x="2051720" y="1772816"/>
            <a:ext cx="165442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/>
              <a:t>Åter lugn i riket</a:t>
            </a:r>
          </a:p>
          <a:p>
            <a:endParaRPr lang="sv-SE" b="1" dirty="0" smtClean="0"/>
          </a:p>
          <a:p>
            <a:endParaRPr lang="sv-SE" b="1" dirty="0" smtClean="0"/>
          </a:p>
          <a:p>
            <a:endParaRPr lang="sv-SE" b="1" dirty="0" smtClean="0"/>
          </a:p>
          <a:p>
            <a:r>
              <a:rPr lang="sv-SE" b="1" dirty="0" smtClean="0"/>
              <a:t>391 </a:t>
            </a:r>
            <a:r>
              <a:rPr lang="sv-SE" b="1" dirty="0" err="1" smtClean="0"/>
              <a:t>e.kr</a:t>
            </a:r>
            <a:endParaRPr lang="sv-SE" dirty="0" smtClean="0"/>
          </a:p>
          <a:p>
            <a:endParaRPr lang="sv-SE" dirty="0"/>
          </a:p>
          <a:p>
            <a:r>
              <a:rPr lang="sv-SE" b="1" dirty="0" smtClean="0"/>
              <a:t>395 </a:t>
            </a:r>
            <a:r>
              <a:rPr lang="sv-SE" b="1" dirty="0" err="1" smtClean="0"/>
              <a:t>e.kr</a:t>
            </a:r>
            <a:endParaRPr lang="sv-SE" dirty="0"/>
          </a:p>
        </p:txBody>
      </p:sp>
      <p:cxnSp>
        <p:nvCxnSpPr>
          <p:cNvPr id="21" name="Rak 20"/>
          <p:cNvCxnSpPr/>
          <p:nvPr/>
        </p:nvCxnSpPr>
        <p:spPr>
          <a:xfrm>
            <a:off x="1403648" y="443711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ruta 21"/>
          <p:cNvSpPr txBox="1"/>
          <p:nvPr/>
        </p:nvSpPr>
        <p:spPr>
          <a:xfrm>
            <a:off x="395536" y="4293096"/>
            <a:ext cx="1035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400-talet</a:t>
            </a:r>
            <a:endParaRPr lang="sv-SE" dirty="0"/>
          </a:p>
        </p:txBody>
      </p:sp>
      <p:sp>
        <p:nvSpPr>
          <p:cNvPr id="12" name="textruta 11"/>
          <p:cNvSpPr txBox="1"/>
          <p:nvPr/>
        </p:nvSpPr>
        <p:spPr>
          <a:xfrm>
            <a:off x="1691680" y="4293096"/>
            <a:ext cx="70922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/>
              <a:t>476 </a:t>
            </a:r>
            <a:r>
              <a:rPr lang="sv-SE" b="1" dirty="0" err="1" smtClean="0"/>
              <a:t>e.Kr</a:t>
            </a:r>
            <a:endParaRPr lang="sv-SE" dirty="0" smtClean="0"/>
          </a:p>
          <a:p>
            <a:endParaRPr lang="sv-SE" dirty="0"/>
          </a:p>
          <a:p>
            <a:endParaRPr lang="sv-SE" b="1" dirty="0" smtClean="0"/>
          </a:p>
          <a:p>
            <a:endParaRPr lang="sv-SE" b="1" dirty="0" smtClean="0"/>
          </a:p>
          <a:p>
            <a:endParaRPr lang="sv-SE" b="1" dirty="0" smtClean="0"/>
          </a:p>
          <a:p>
            <a:endParaRPr lang="sv-SE" b="1" dirty="0" smtClean="0"/>
          </a:p>
          <a:p>
            <a:r>
              <a:rPr lang="sv-SE" b="1" dirty="0" smtClean="0"/>
              <a:t>						1453 </a:t>
            </a:r>
            <a:r>
              <a:rPr lang="sv-SE" b="1" dirty="0" err="1" smtClean="0"/>
              <a:t>e.kr</a:t>
            </a:r>
            <a:endParaRPr lang="sv-SE" dirty="0"/>
          </a:p>
        </p:txBody>
      </p:sp>
      <p:pic>
        <p:nvPicPr>
          <p:cNvPr id="12290" name="Picture 2" descr="http://www.tacitus.nu/images/kartor/rom/Rom476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869160"/>
            <a:ext cx="1440160" cy="1063503"/>
          </a:xfrm>
          <a:prstGeom prst="rect">
            <a:avLst/>
          </a:prstGeom>
          <a:noFill/>
        </p:spPr>
      </p:pic>
      <p:pic>
        <p:nvPicPr>
          <p:cNvPr id="14" name="Picture 2" descr="http://www.tacitus.nu/images/kartor/rom/Rom395.gif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2636912"/>
            <a:ext cx="1584176" cy="11698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914400" y="33528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914400" y="3200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13716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18288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22860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27432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31242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35052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38862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43434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47244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51816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55626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59436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63246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67056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70866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75438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>
            <a:off x="79248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83820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609600" y="3657600"/>
            <a:ext cx="838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v-SE"/>
              <a:t>800 f.kr.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1524000" y="3657600"/>
            <a:ext cx="8540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v-SE"/>
              <a:t>600 f.kr.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2438400" y="3657600"/>
            <a:ext cx="7048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v-SE"/>
              <a:t>400 f.kr.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3200400" y="3657600"/>
            <a:ext cx="7048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v-SE" dirty="0"/>
              <a:t>200 </a:t>
            </a:r>
            <a:r>
              <a:rPr lang="sv-SE" dirty="0" err="1" smtClean="0"/>
              <a:t>f.kr</a:t>
            </a:r>
            <a:r>
              <a:rPr lang="sv-SE" dirty="0" smtClean="0"/>
              <a:t>.</a:t>
            </a:r>
            <a:endParaRPr lang="sv-SE" dirty="0"/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4191000" y="3733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v-SE" sz="1400"/>
              <a:t>0</a:t>
            </a:r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4876800" y="3657600"/>
            <a:ext cx="5886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v-SE" dirty="0"/>
              <a:t>200 </a:t>
            </a:r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5638800" y="3657600"/>
            <a:ext cx="6463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v-SE" dirty="0"/>
              <a:t>400 </a:t>
            </a:r>
            <a:r>
              <a:rPr lang="sv-SE" dirty="0" smtClean="0"/>
              <a:t>.</a:t>
            </a:r>
            <a:endParaRPr lang="sv-SE" dirty="0"/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6400800" y="3657600"/>
            <a:ext cx="6463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v-SE" dirty="0"/>
              <a:t>600 </a:t>
            </a:r>
            <a:r>
              <a:rPr lang="sv-SE" dirty="0" smtClean="0"/>
              <a:t>.</a:t>
            </a:r>
            <a:endParaRPr lang="sv-SE" dirty="0"/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7239000" y="3657600"/>
            <a:ext cx="6463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v-SE" dirty="0"/>
              <a:t>800 </a:t>
            </a:r>
            <a:r>
              <a:rPr lang="sv-SE" dirty="0" smtClean="0"/>
              <a:t>.</a:t>
            </a:r>
            <a:endParaRPr lang="sv-SE" dirty="0"/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8001000" y="3657600"/>
            <a:ext cx="7104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v-SE" dirty="0" smtClean="0"/>
              <a:t>1000.</a:t>
            </a:r>
            <a:endParaRPr lang="sv-SE" dirty="0"/>
          </a:p>
        </p:txBody>
      </p:sp>
      <p:sp>
        <p:nvSpPr>
          <p:cNvPr id="5152" name="AutoShape 32"/>
          <p:cNvSpPr>
            <a:spLocks/>
          </p:cNvSpPr>
          <p:nvPr/>
        </p:nvSpPr>
        <p:spPr bwMode="auto">
          <a:xfrm rot="5400000">
            <a:off x="1676400" y="2514600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1143000" y="2260600"/>
            <a:ext cx="14859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v-SE" sz="1400"/>
              <a:t>715 f.kr – 510 f.kr</a:t>
            </a:r>
          </a:p>
          <a:p>
            <a:r>
              <a:rPr lang="sv-SE" sz="1400"/>
              <a:t>     Kungatiden</a:t>
            </a:r>
          </a:p>
        </p:txBody>
      </p:sp>
      <p:sp>
        <p:nvSpPr>
          <p:cNvPr id="5154" name="AutoShape 34"/>
          <p:cNvSpPr>
            <a:spLocks/>
          </p:cNvSpPr>
          <p:nvPr/>
        </p:nvSpPr>
        <p:spPr bwMode="auto">
          <a:xfrm rot="-16189025">
            <a:off x="3162300" y="3008313"/>
            <a:ext cx="152400" cy="1905000"/>
          </a:xfrm>
          <a:prstGeom prst="rightBrace">
            <a:avLst>
              <a:gd name="adj1" fmla="val 10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2590800" y="4089400"/>
            <a:ext cx="1397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v-SE" sz="1400"/>
              <a:t>510 f.kr – 31 f.kr</a:t>
            </a:r>
          </a:p>
          <a:p>
            <a:r>
              <a:rPr lang="sv-SE" sz="1400"/>
              <a:t>    Republiken</a:t>
            </a:r>
          </a:p>
        </p:txBody>
      </p:sp>
      <p:sp>
        <p:nvSpPr>
          <p:cNvPr id="5156" name="AutoShape 36"/>
          <p:cNvSpPr>
            <a:spLocks/>
          </p:cNvSpPr>
          <p:nvPr/>
        </p:nvSpPr>
        <p:spPr bwMode="auto">
          <a:xfrm rot="-16188393">
            <a:off x="5141913" y="1939925"/>
            <a:ext cx="228600" cy="1984375"/>
          </a:xfrm>
          <a:prstGeom prst="leftBrace">
            <a:avLst>
              <a:gd name="adj1" fmla="val 7233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4572000" y="2260600"/>
            <a:ext cx="15065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v-SE" sz="1400"/>
              <a:t>31 f.kr. – 476 e.kr.</a:t>
            </a:r>
          </a:p>
          <a:p>
            <a:r>
              <a:rPr lang="sv-SE" sz="1400"/>
              <a:t>     Kejsartiden</a:t>
            </a:r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1475656" y="0"/>
            <a:ext cx="5580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v-SE" sz="2800"/>
              <a:t>Tidslinje över Romarrikets storhetstid</a:t>
            </a:r>
          </a:p>
        </p:txBody>
      </p:sp>
      <p:sp>
        <p:nvSpPr>
          <p:cNvPr id="39" name="textruta 38"/>
          <p:cNvSpPr txBox="1"/>
          <p:nvPr/>
        </p:nvSpPr>
        <p:spPr>
          <a:xfrm>
            <a:off x="1259632" y="1052736"/>
            <a:ext cx="11521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Rom lyder  under etruskiska kungar som avsätts runt 500 </a:t>
            </a:r>
            <a:r>
              <a:rPr lang="sv-SE" sz="1200" dirty="0" err="1" smtClean="0"/>
              <a:t>f.kr</a:t>
            </a:r>
            <a:endParaRPr lang="sv-SE" sz="1200" dirty="0"/>
          </a:p>
        </p:txBody>
      </p:sp>
      <p:sp>
        <p:nvSpPr>
          <p:cNvPr id="40" name="textruta 39"/>
          <p:cNvSpPr txBox="1"/>
          <p:nvPr/>
        </p:nvSpPr>
        <p:spPr>
          <a:xfrm>
            <a:off x="2411760" y="4549676"/>
            <a:ext cx="388843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Rom styrs av konsuler</a:t>
            </a:r>
          </a:p>
          <a:p>
            <a:r>
              <a:rPr lang="sv-SE" sz="1200" dirty="0" smtClean="0"/>
              <a:t>Utsedda av senaten, som hade mycket makt.</a:t>
            </a:r>
          </a:p>
          <a:p>
            <a:r>
              <a:rPr lang="sv-SE" sz="1200" dirty="0" smtClean="0"/>
              <a:t>Rom expanderar till ett stort imperium</a:t>
            </a:r>
          </a:p>
          <a:p>
            <a:r>
              <a:rPr lang="sv-SE" sz="1200" dirty="0" smtClean="0"/>
              <a:t>Och år 1 </a:t>
            </a:r>
            <a:r>
              <a:rPr lang="sv-SE" sz="1200" dirty="0" err="1" smtClean="0"/>
              <a:t>f.Kr</a:t>
            </a:r>
            <a:r>
              <a:rPr lang="sv-SE" sz="1200" dirty="0" smtClean="0"/>
              <a:t> är medelhavet romerskt.</a:t>
            </a:r>
          </a:p>
          <a:p>
            <a:r>
              <a:rPr lang="sv-SE" sz="1200" dirty="0" smtClean="0"/>
              <a:t>Under 100 </a:t>
            </a:r>
            <a:r>
              <a:rPr lang="sv-SE" sz="1200" dirty="0" err="1" smtClean="0"/>
              <a:t>f.kr</a:t>
            </a:r>
            <a:r>
              <a:rPr lang="sv-SE" sz="1200" dirty="0" smtClean="0"/>
              <a:t> är det oroligt i Rom, och</a:t>
            </a:r>
          </a:p>
          <a:p>
            <a:r>
              <a:rPr lang="sv-SE" sz="1200" dirty="0" smtClean="0"/>
              <a:t>En kamp mellan senat och krigsherrar, en av ’</a:t>
            </a:r>
          </a:p>
          <a:p>
            <a:r>
              <a:rPr lang="sv-SE" sz="1200" dirty="0" smtClean="0"/>
              <a:t>Dessa Julius Caesar försöker ta makten, gör det</a:t>
            </a:r>
          </a:p>
          <a:p>
            <a:r>
              <a:rPr lang="sv-SE" sz="1200" dirty="0" smtClean="0"/>
              <a:t>Men mördas i en sammansvärjning. Efter Julius Caesar blir det nya inbördes strider som avslutas med att styvsonen Octavianus tar makten. Och efter de inbördes striderna får han </a:t>
            </a:r>
            <a:r>
              <a:rPr lang="sv-SE" sz="1200" dirty="0" err="1" smtClean="0"/>
              <a:t>ärotiteln</a:t>
            </a:r>
            <a:r>
              <a:rPr lang="sv-SE" sz="1200" dirty="0" smtClean="0"/>
              <a:t> Augustus.</a:t>
            </a:r>
          </a:p>
        </p:txBody>
      </p:sp>
      <p:sp>
        <p:nvSpPr>
          <p:cNvPr id="41" name="textruta 40"/>
          <p:cNvSpPr txBox="1"/>
          <p:nvPr/>
        </p:nvSpPr>
        <p:spPr>
          <a:xfrm>
            <a:off x="2485895" y="1268760"/>
            <a:ext cx="66581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.Octavianus gör Rom till ett kejsardöme och för lugn till Rom som inleder. en 200-årig fredsperiod.</a:t>
            </a:r>
          </a:p>
          <a:p>
            <a:r>
              <a:rPr lang="sv-SE" sz="1200" dirty="0" smtClean="0"/>
              <a:t> Efter de 200 åren av lugn, följer ett stormigt200-tal. under 300-talet stabiliseras Rom och kristendomen </a:t>
            </a:r>
          </a:p>
          <a:p>
            <a:r>
              <a:rPr lang="sv-SE" sz="1200" dirty="0" smtClean="0"/>
              <a:t>blir statsreligion. Trots att riket delas 395 </a:t>
            </a:r>
            <a:r>
              <a:rPr lang="sv-SE" sz="1200" dirty="0" err="1" smtClean="0"/>
              <a:t>e.kr</a:t>
            </a:r>
            <a:r>
              <a:rPr lang="sv-SE" sz="1200" dirty="0" smtClean="0"/>
              <a:t> så blir Rom allt svårare att styra då germanstammar vinner</a:t>
            </a:r>
          </a:p>
          <a:p>
            <a:r>
              <a:rPr lang="sv-SE" sz="1200" dirty="0" smtClean="0"/>
              <a:t>Inflytande då de flyttar in och skapar riken i Västrom, detta är en av anledningarna till att Västromfaller</a:t>
            </a:r>
          </a:p>
          <a:p>
            <a:r>
              <a:rPr lang="sv-SE" sz="1200" dirty="0" smtClean="0"/>
              <a:t>476 e. Kr. </a:t>
            </a:r>
            <a:endParaRPr lang="sv-SE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</TotalTime>
  <Words>426</Words>
  <Application>Microsoft Office PowerPoint</Application>
  <PresentationFormat>Bildspel på skärmen (4:3)</PresentationFormat>
  <Paragraphs>119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Office-tema</vt:lpstr>
      <vt:lpstr>Bild 1</vt:lpstr>
      <vt:lpstr>Bild 2</vt:lpstr>
      <vt:lpstr>Bild 3</vt:lpstr>
      <vt:lpstr>Bild 4</vt:lpstr>
      <vt:lpstr>Bild 5</vt:lpstr>
    </vt:vector>
  </TitlesOfParts>
  <Company>Marks kommun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Romerska riket – Från Romulus till Julius Caesars död.</dc:title>
  <dc:creator>marks gymnasieskola</dc:creator>
  <cp:lastModifiedBy>mattias</cp:lastModifiedBy>
  <cp:revision>13</cp:revision>
  <dcterms:created xsi:type="dcterms:W3CDTF">2010-09-21T11:50:47Z</dcterms:created>
  <dcterms:modified xsi:type="dcterms:W3CDTF">2012-09-03T13:19:00Z</dcterms:modified>
</cp:coreProperties>
</file>