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79" r:id="rId2"/>
    <p:sldId id="280" r:id="rId3"/>
    <p:sldId id="272" r:id="rId4"/>
    <p:sldId id="282" r:id="rId5"/>
    <p:sldId id="278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8" autoAdjust="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8D9F-1ED3-4EE1-977A-2359CF5FF1A9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CD7E1-9A0A-47EA-A8BE-5C41551EE50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D7E1-9A0A-47EA-A8BE-5C41551EE50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D7E1-9A0A-47EA-A8BE-5C41551EE505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D7E1-9A0A-47EA-A8BE-5C41551EE5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D7E1-9A0A-47EA-A8BE-5C41551EE50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77DCE-9192-459A-B2F1-D00D350EB437}" type="slidenum">
              <a:rPr lang="sv-SE"/>
              <a:pPr/>
              <a:t>5</a:t>
            </a:fld>
            <a:endParaRPr lang="sv-SE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Roms storhetstid var lång och man dominerade en mycket stor yta av Europa. Man brukar dela in rikets tid i tre delar. Det bör dock påpekas att Rom inte försvann efter 476 </a:t>
            </a:r>
            <a:r>
              <a:rPr lang="sv-SE" dirty="0" err="1"/>
              <a:t>e.kr</a:t>
            </a:r>
            <a:r>
              <a:rPr lang="sv-SE" dirty="0"/>
              <a:t>. utan levde kvar som ett rike fram till 1400-talet, dock i mindre skala och definitivt utan den makt man en gång haft.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A2830-45EF-4622-B7BA-1F41D9016D21}" type="datetimeFigureOut">
              <a:rPr lang="sv-SE" smtClean="0"/>
              <a:pPr/>
              <a:t>2012-09-03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D0B2C-6085-4EBE-8971-474FFED46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c/ce/Marco_Aurelio_copia_campidoglio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upload.wikimedia.org/wikipedia/commons/8/8e/Trajan_s_column.jpg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citus.nu/historisk-atlas/rom3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hyperlink" Target="http://www.tacitus.nu/historisk-atlas/rom2.htm" TargetMode="Externa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pil 4"/>
          <p:cNvCxnSpPr/>
          <p:nvPr/>
        </p:nvCxnSpPr>
        <p:spPr>
          <a:xfrm rot="5400000">
            <a:off x="-1295858" y="3464210"/>
            <a:ext cx="5832648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1331640" y="98072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395536" y="836712"/>
            <a:ext cx="88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753 </a:t>
            </a:r>
            <a:r>
              <a:rPr lang="sv-SE" dirty="0" err="1" smtClean="0"/>
              <a:t>f.kr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2339752" y="836712"/>
            <a:ext cx="4480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Rom grundas – Ab </a:t>
            </a:r>
            <a:r>
              <a:rPr lang="sv-SE" dirty="0" err="1" smtClean="0"/>
              <a:t>urbe</a:t>
            </a:r>
            <a:r>
              <a:rPr lang="sv-SE" dirty="0" smtClean="0"/>
              <a:t> </a:t>
            </a:r>
            <a:r>
              <a:rPr lang="sv-SE" dirty="0" err="1" smtClean="0"/>
              <a:t>conditita</a:t>
            </a:r>
            <a:r>
              <a:rPr lang="sv-SE" dirty="0" smtClean="0"/>
              <a:t> på sju kullar.</a:t>
            </a:r>
          </a:p>
          <a:p>
            <a:r>
              <a:rPr lang="sv-SE" dirty="0" smtClean="0"/>
              <a:t>Ex. Capitolium och Palatinen.</a:t>
            </a:r>
          </a:p>
          <a:p>
            <a:r>
              <a:rPr lang="sv-SE" dirty="0" smtClean="0"/>
              <a:t>”</a:t>
            </a:r>
            <a:r>
              <a:rPr lang="sv-SE" dirty="0" err="1" smtClean="0"/>
              <a:t>Romulus</a:t>
            </a:r>
            <a:r>
              <a:rPr lang="sv-SE" dirty="0" smtClean="0"/>
              <a:t> och </a:t>
            </a:r>
            <a:r>
              <a:rPr lang="sv-SE" dirty="0" err="1" smtClean="0"/>
              <a:t>Remus</a:t>
            </a:r>
            <a:r>
              <a:rPr lang="sv-SE" dirty="0" smtClean="0"/>
              <a:t>”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539552" y="2204864"/>
            <a:ext cx="95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5OO </a:t>
            </a:r>
            <a:r>
              <a:rPr lang="sv-SE" dirty="0" err="1" smtClean="0"/>
              <a:t>f.kr</a:t>
            </a:r>
            <a:endParaRPr lang="sv-SE" dirty="0"/>
          </a:p>
        </p:txBody>
      </p:sp>
      <p:sp>
        <p:nvSpPr>
          <p:cNvPr id="15" name="Höger klammerparentes 14"/>
          <p:cNvSpPr/>
          <p:nvPr/>
        </p:nvSpPr>
        <p:spPr>
          <a:xfrm>
            <a:off x="1691680" y="1052736"/>
            <a:ext cx="936104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/>
          <p:cNvSpPr txBox="1"/>
          <p:nvPr/>
        </p:nvSpPr>
        <p:spPr>
          <a:xfrm>
            <a:off x="2339752" y="1844824"/>
            <a:ext cx="2356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Kungadöme under etruskerna</a:t>
            </a:r>
            <a:endParaRPr lang="sv-SE" sz="1400" dirty="0"/>
          </a:p>
        </p:txBody>
      </p:sp>
      <p:sp>
        <p:nvSpPr>
          <p:cNvPr id="11" name="textruta 10"/>
          <p:cNvSpPr txBox="1"/>
          <p:nvPr/>
        </p:nvSpPr>
        <p:spPr>
          <a:xfrm>
            <a:off x="2051720" y="2132856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u="sng" dirty="0" smtClean="0"/>
              <a:t>Republik </a:t>
            </a:r>
            <a:endParaRPr lang="sv-SE" sz="1200" dirty="0"/>
          </a:p>
        </p:txBody>
      </p:sp>
      <p:sp>
        <p:nvSpPr>
          <p:cNvPr id="12" name="Höger klammerparentes 11"/>
          <p:cNvSpPr/>
          <p:nvPr/>
        </p:nvSpPr>
        <p:spPr>
          <a:xfrm>
            <a:off x="1691680" y="2996952"/>
            <a:ext cx="936104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/>
          <p:cNvSpPr txBox="1"/>
          <p:nvPr/>
        </p:nvSpPr>
        <p:spPr>
          <a:xfrm>
            <a:off x="755576" y="2852936"/>
            <a:ext cx="8858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340-</a:t>
            </a:r>
          </a:p>
          <a:p>
            <a:r>
              <a:rPr lang="sv-SE" dirty="0" smtClean="0"/>
              <a:t>270 </a:t>
            </a:r>
            <a:r>
              <a:rPr lang="sv-SE" dirty="0" err="1" smtClean="0"/>
              <a:t>f.kr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212-</a:t>
            </a:r>
          </a:p>
          <a:p>
            <a:r>
              <a:rPr lang="sv-SE" dirty="0" smtClean="0"/>
              <a:t>1 </a:t>
            </a:r>
            <a:r>
              <a:rPr lang="sv-SE" dirty="0" err="1" smtClean="0"/>
              <a:t>f.kr</a:t>
            </a:r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2555776" y="2852936"/>
            <a:ext cx="322472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u="sng" dirty="0" smtClean="0"/>
              <a:t>Expansionsfas 1: Mål –Hela dagens Italien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18" name="Höger klammerparentes 17"/>
          <p:cNvSpPr/>
          <p:nvPr/>
        </p:nvSpPr>
        <p:spPr>
          <a:xfrm>
            <a:off x="1619672" y="3789040"/>
            <a:ext cx="936104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/>
          <p:cNvSpPr txBox="1"/>
          <p:nvPr/>
        </p:nvSpPr>
        <p:spPr>
          <a:xfrm>
            <a:off x="2555776" y="3789040"/>
            <a:ext cx="4699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u="sng" dirty="0" smtClean="0"/>
              <a:t>Expansionsfas 2: Mål – Omringa medelhavet (</a:t>
            </a:r>
            <a:r>
              <a:rPr lang="sv-SE" sz="1400" u="sng" dirty="0" err="1" smtClean="0"/>
              <a:t>Mare</a:t>
            </a:r>
            <a:r>
              <a:rPr lang="sv-SE" sz="1400" u="sng" dirty="0" smtClean="0"/>
              <a:t> </a:t>
            </a:r>
            <a:r>
              <a:rPr lang="sv-SE" sz="1400" u="sng" dirty="0" err="1" smtClean="0"/>
              <a:t>nostrum</a:t>
            </a:r>
            <a:r>
              <a:rPr lang="sv-SE" sz="1400" u="sng" dirty="0" smtClean="0"/>
              <a:t>)</a:t>
            </a:r>
            <a:endParaRPr lang="sv-SE" dirty="0"/>
          </a:p>
        </p:txBody>
      </p:sp>
      <p:sp>
        <p:nvSpPr>
          <p:cNvPr id="20" name="Höger klammerparentes 19"/>
          <p:cNvSpPr/>
          <p:nvPr/>
        </p:nvSpPr>
        <p:spPr>
          <a:xfrm>
            <a:off x="1619672" y="4653136"/>
            <a:ext cx="936104" cy="19358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971600" y="4653136"/>
            <a:ext cx="593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100</a:t>
            </a:r>
          </a:p>
          <a:p>
            <a:pPr>
              <a:buFontTx/>
              <a:buChar char="-"/>
            </a:pPr>
            <a:r>
              <a:rPr lang="sv-SE" dirty="0" smtClean="0"/>
              <a:t>31</a:t>
            </a:r>
          </a:p>
          <a:p>
            <a:pPr>
              <a:buFontTx/>
              <a:buChar char="-"/>
            </a:pPr>
            <a:r>
              <a:rPr lang="sv-SE" dirty="0" err="1" smtClean="0"/>
              <a:t>F.Kr</a:t>
            </a:r>
            <a:endParaRPr lang="sv-SE" dirty="0" smtClean="0"/>
          </a:p>
        </p:txBody>
      </p:sp>
      <p:sp>
        <p:nvSpPr>
          <p:cNvPr id="22" name="textruta 21"/>
          <p:cNvSpPr txBox="1"/>
          <p:nvPr/>
        </p:nvSpPr>
        <p:spPr>
          <a:xfrm>
            <a:off x="2555776" y="5373216"/>
            <a:ext cx="11721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u="sng" dirty="0" smtClean="0"/>
              <a:t>Inrikes </a:t>
            </a:r>
            <a:r>
              <a:rPr lang="sv-SE" u="sng" dirty="0" smtClean="0"/>
              <a:t>oro</a:t>
            </a:r>
          </a:p>
          <a:p>
            <a:endParaRPr lang="sv-SE" u="sng" dirty="0" smtClean="0"/>
          </a:p>
          <a:p>
            <a:endParaRPr lang="sv-SE" u="sng" dirty="0" smtClean="0"/>
          </a:p>
          <a:p>
            <a:endParaRPr lang="sv-SE" u="sng" dirty="0" smtClean="0"/>
          </a:p>
          <a:p>
            <a:endParaRPr lang="sv-SE" u="sng" dirty="0" smtClean="0"/>
          </a:p>
        </p:txBody>
      </p:sp>
      <p:sp>
        <p:nvSpPr>
          <p:cNvPr id="23" name="textruta 22"/>
          <p:cNvSpPr txBox="1"/>
          <p:nvPr/>
        </p:nvSpPr>
        <p:spPr>
          <a:xfrm>
            <a:off x="1691680" y="0"/>
            <a:ext cx="68018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 smtClean="0"/>
              <a:t>Romerska riket </a:t>
            </a:r>
            <a:r>
              <a:rPr lang="sv-SE" sz="4400" dirty="0" smtClean="0"/>
              <a:t>– Republiken </a:t>
            </a:r>
            <a:endParaRPr lang="sv-SE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pil 4"/>
          <p:cNvCxnSpPr/>
          <p:nvPr/>
        </p:nvCxnSpPr>
        <p:spPr>
          <a:xfrm rot="5400000">
            <a:off x="-1295858" y="3464210"/>
            <a:ext cx="5832648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1331640" y="98072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395536" y="836712"/>
            <a:ext cx="9900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44 </a:t>
            </a:r>
            <a:r>
              <a:rPr lang="sv-SE" dirty="0" err="1" smtClean="0"/>
              <a:t>f.kr</a:t>
            </a:r>
            <a:r>
              <a:rPr lang="sv-SE" dirty="0" smtClean="0"/>
              <a:t> – </a:t>
            </a:r>
          </a:p>
          <a:p>
            <a:r>
              <a:rPr lang="sv-SE" dirty="0" smtClean="0"/>
              <a:t>31 </a:t>
            </a:r>
            <a:r>
              <a:rPr lang="sv-SE" dirty="0" err="1" smtClean="0"/>
              <a:t>f.kr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23" name="textruta 22"/>
          <p:cNvSpPr txBox="1"/>
          <p:nvPr/>
        </p:nvSpPr>
        <p:spPr>
          <a:xfrm>
            <a:off x="1907704" y="764704"/>
            <a:ext cx="112184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/>
              <a:t>Inbördeskrig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cxnSp>
        <p:nvCxnSpPr>
          <p:cNvPr id="10" name="Rak 9"/>
          <p:cNvCxnSpPr/>
          <p:nvPr/>
        </p:nvCxnSpPr>
        <p:spPr>
          <a:xfrm>
            <a:off x="1403648" y="270892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683568" y="2708920"/>
            <a:ext cx="839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27. </a:t>
            </a:r>
            <a:r>
              <a:rPr lang="sv-SE" dirty="0" err="1" smtClean="0"/>
              <a:t>f.Kr</a:t>
            </a:r>
            <a:endParaRPr lang="sv-SE" dirty="0" smtClean="0"/>
          </a:p>
          <a:p>
            <a:r>
              <a:rPr lang="sv-SE" dirty="0" smtClean="0"/>
              <a:t>14 </a:t>
            </a:r>
            <a:r>
              <a:rPr lang="sv-SE" dirty="0" err="1" smtClean="0"/>
              <a:t>e.kr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1907704" y="2492896"/>
            <a:ext cx="6984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			Augustus </a:t>
            </a:r>
            <a:r>
              <a:rPr lang="sv-SE" sz="2800" dirty="0" smtClean="0"/>
              <a:t>– den upphöjde</a:t>
            </a:r>
            <a:r>
              <a:rPr lang="sv-SE" dirty="0" smtClean="0"/>
              <a:t>.</a:t>
            </a:r>
          </a:p>
          <a:p>
            <a:endParaRPr lang="sv-SE" sz="3200" b="1" dirty="0" smtClean="0"/>
          </a:p>
          <a:p>
            <a:r>
              <a:rPr lang="sv-SE" sz="4000" b="1" dirty="0" smtClean="0"/>
              <a:t>Kejsardöme</a:t>
            </a:r>
            <a:endParaRPr lang="sv-SE" dirty="0" smtClean="0"/>
          </a:p>
          <a:p>
            <a:pPr marL="342900" indent="-342900">
              <a:buAutoNum type="alphaUcParenR"/>
            </a:pPr>
            <a:r>
              <a:rPr lang="sv-SE" dirty="0" smtClean="0"/>
              <a:t>S</a:t>
            </a:r>
            <a:endParaRPr lang="sv-SE" b="1" dirty="0" smtClean="0"/>
          </a:p>
          <a:p>
            <a:pPr marL="342900" indent="-342900">
              <a:buAutoNum type="alphaUcParenR"/>
            </a:pPr>
            <a:r>
              <a:rPr lang="sv-SE" b="1" dirty="0" smtClean="0"/>
              <a:t>T</a:t>
            </a:r>
            <a:endParaRPr lang="sv-SE" b="1" dirty="0" smtClean="0"/>
          </a:p>
          <a:p>
            <a:pPr marL="342900" indent="-342900">
              <a:buAutoNum type="alphaUcParenR"/>
            </a:pPr>
            <a:r>
              <a:rPr lang="sv-SE" b="1" dirty="0" smtClean="0"/>
              <a:t>V</a:t>
            </a:r>
          </a:p>
          <a:p>
            <a:pPr marL="342900" indent="-342900"/>
            <a:endParaRPr lang="sv-SE" b="1" dirty="0" smtClean="0"/>
          </a:p>
          <a:p>
            <a:pPr marL="342900" indent="-342900"/>
            <a:endParaRPr lang="sv-SE" b="1" dirty="0" smtClean="0"/>
          </a:p>
          <a:p>
            <a:pPr marL="342900" indent="-342900"/>
            <a:endParaRPr lang="sv-SE" b="1" dirty="0" smtClean="0"/>
          </a:p>
          <a:p>
            <a:pPr marL="342900" indent="-342900"/>
            <a:endParaRPr lang="sv-SE" b="1" dirty="0"/>
          </a:p>
          <a:p>
            <a:pPr marL="342900" indent="-342900"/>
            <a:r>
              <a:rPr lang="sv-SE" b="1" dirty="0" smtClean="0"/>
              <a:t>Augustus Dör 14 </a:t>
            </a:r>
            <a:r>
              <a:rPr lang="sv-SE" b="1" dirty="0" err="1" smtClean="0"/>
              <a:t>e.Kr</a:t>
            </a:r>
            <a:endParaRPr lang="sv-SE" b="1" dirty="0" smtClean="0"/>
          </a:p>
          <a:p>
            <a:pPr marL="342900" indent="-342900"/>
            <a:endParaRPr lang="sv-SE" b="1" dirty="0" smtClean="0"/>
          </a:p>
          <a:p>
            <a:endParaRPr lang="sv-SE" b="1" dirty="0" smtClean="0"/>
          </a:p>
        </p:txBody>
      </p:sp>
      <p:sp>
        <p:nvSpPr>
          <p:cNvPr id="13" name="Vänster klammerparentes 12"/>
          <p:cNvSpPr/>
          <p:nvPr/>
        </p:nvSpPr>
        <p:spPr>
          <a:xfrm>
            <a:off x="1763688" y="2924944"/>
            <a:ext cx="360040" cy="28083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5225" y="836712"/>
            <a:ext cx="1188775" cy="158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pil 4"/>
          <p:cNvCxnSpPr/>
          <p:nvPr/>
        </p:nvCxnSpPr>
        <p:spPr>
          <a:xfrm rot="5400000">
            <a:off x="-1295858" y="3464210"/>
            <a:ext cx="5832648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1331640" y="98072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395536" y="836712"/>
            <a:ext cx="9973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14e.kr – </a:t>
            </a:r>
          </a:p>
          <a:p>
            <a:r>
              <a:rPr lang="sv-SE" dirty="0" smtClean="0"/>
              <a:t>68  </a:t>
            </a:r>
            <a:r>
              <a:rPr lang="sv-SE" dirty="0" err="1"/>
              <a:t>e</a:t>
            </a:r>
            <a:r>
              <a:rPr lang="sv-SE" dirty="0" err="1" smtClean="0"/>
              <a:t>.kr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2195736" y="404664"/>
            <a:ext cx="2916248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u="sng" dirty="0" smtClean="0"/>
              <a:t>Grymma och galna kejsare</a:t>
            </a:r>
          </a:p>
          <a:p>
            <a:r>
              <a:rPr lang="sv-SE" sz="1400" dirty="0" smtClean="0"/>
              <a:t>Augustus systerson och sonsöner dör.</a:t>
            </a:r>
          </a:p>
          <a:p>
            <a:pPr marL="342900" indent="-342900">
              <a:buAutoNum type="alphaUcParenR"/>
            </a:pPr>
            <a:r>
              <a:rPr lang="sv-SE" sz="1400" b="1" dirty="0" err="1" smtClean="0"/>
              <a:t>Tiberius</a:t>
            </a:r>
            <a:r>
              <a:rPr lang="sv-SE" sz="1400" dirty="0" smtClean="0"/>
              <a:t> , </a:t>
            </a:r>
            <a:endParaRPr lang="sv-SE" sz="1400" dirty="0" smtClean="0"/>
          </a:p>
          <a:p>
            <a:pPr marL="342900" indent="-342900">
              <a:buAutoNum type="alphaUcParenR"/>
            </a:pPr>
            <a:endParaRPr lang="sv-SE" sz="1400" dirty="0" smtClean="0"/>
          </a:p>
          <a:p>
            <a:pPr marL="342900" indent="-342900"/>
            <a:r>
              <a:rPr lang="sv-SE" sz="1400" dirty="0" smtClean="0"/>
              <a:t>B</a:t>
            </a:r>
            <a:r>
              <a:rPr lang="sv-SE" sz="1400" dirty="0" smtClean="0"/>
              <a:t>) </a:t>
            </a:r>
            <a:r>
              <a:rPr lang="sv-SE" sz="1400" b="1" dirty="0" smtClean="0"/>
              <a:t>Caligula</a:t>
            </a:r>
            <a:r>
              <a:rPr lang="sv-SE" sz="1400" dirty="0" smtClean="0"/>
              <a:t>,</a:t>
            </a:r>
          </a:p>
          <a:p>
            <a:pPr marL="342900" indent="-342900"/>
            <a:endParaRPr lang="sv-SE" sz="1400" dirty="0" smtClean="0"/>
          </a:p>
          <a:p>
            <a:pPr marL="342900" indent="-342900"/>
            <a:endParaRPr lang="sv-SE" sz="1400" dirty="0" smtClean="0"/>
          </a:p>
          <a:p>
            <a:pPr marL="342900" indent="-342900"/>
            <a:r>
              <a:rPr lang="sv-SE" sz="1400" dirty="0" smtClean="0"/>
              <a:t>C) </a:t>
            </a:r>
            <a:r>
              <a:rPr lang="sv-SE" sz="1400" b="1" dirty="0" smtClean="0"/>
              <a:t>Claudius</a:t>
            </a:r>
            <a:r>
              <a:rPr lang="sv-SE" sz="1400" dirty="0" smtClean="0"/>
              <a:t> </a:t>
            </a:r>
            <a:r>
              <a:rPr lang="sv-SE" sz="1400" dirty="0" smtClean="0"/>
              <a:t>–</a:t>
            </a:r>
          </a:p>
          <a:p>
            <a:pPr marL="342900" indent="-342900"/>
            <a:endParaRPr lang="sv-SE" sz="1400" dirty="0" smtClean="0"/>
          </a:p>
          <a:p>
            <a:pPr marL="342900" indent="-342900"/>
            <a:endParaRPr lang="sv-SE" sz="1400" dirty="0" smtClean="0"/>
          </a:p>
          <a:p>
            <a:pPr marL="342900" indent="-342900"/>
            <a:r>
              <a:rPr lang="sv-SE" sz="1400" dirty="0" smtClean="0"/>
              <a:t>D</a:t>
            </a:r>
            <a:r>
              <a:rPr lang="sv-SE" sz="1400" dirty="0" smtClean="0"/>
              <a:t>) </a:t>
            </a:r>
            <a:r>
              <a:rPr lang="sv-SE" sz="1400" b="1" dirty="0" smtClean="0"/>
              <a:t>Nero-</a:t>
            </a:r>
            <a:r>
              <a:rPr lang="sv-SE" sz="1400" dirty="0" smtClean="0"/>
              <a:t> </a:t>
            </a:r>
            <a:endParaRPr lang="sv-SE" sz="1400" dirty="0" smtClean="0"/>
          </a:p>
          <a:p>
            <a:pPr marL="342900" indent="-342900"/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611560" y="2780928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79 </a:t>
            </a:r>
            <a:r>
              <a:rPr lang="sv-SE" dirty="0" err="1" smtClean="0"/>
              <a:t>e.kr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1691680" y="2780928"/>
            <a:ext cx="2695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/>
              <a:t>Herculaneum</a:t>
            </a:r>
            <a:r>
              <a:rPr lang="sv-SE" dirty="0" smtClean="0"/>
              <a:t> och </a:t>
            </a:r>
            <a:r>
              <a:rPr lang="sv-SE" b="1" dirty="0" smtClean="0"/>
              <a:t>Pompeji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1907704" y="3212976"/>
            <a:ext cx="17802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u="sng" dirty="0" smtClean="0"/>
              <a:t>Fem bra kejsare </a:t>
            </a:r>
          </a:p>
          <a:p>
            <a:r>
              <a:rPr lang="sv-SE" b="1" dirty="0" err="1" smtClean="0"/>
              <a:t>Nerva</a:t>
            </a:r>
            <a:endParaRPr lang="sv-SE" b="1" dirty="0" smtClean="0"/>
          </a:p>
          <a:p>
            <a:r>
              <a:rPr lang="sv-SE" b="1" dirty="0" err="1" smtClean="0"/>
              <a:t>Trajanus</a:t>
            </a:r>
            <a:r>
              <a:rPr lang="sv-SE" b="1" dirty="0" smtClean="0"/>
              <a:t>  </a:t>
            </a:r>
            <a:r>
              <a:rPr lang="sv-SE" dirty="0" smtClean="0"/>
              <a:t>- </a:t>
            </a:r>
            <a:endParaRPr lang="sv-SE" dirty="0" smtClean="0"/>
          </a:p>
          <a:p>
            <a:r>
              <a:rPr lang="sv-SE" b="1" dirty="0" smtClean="0"/>
              <a:t>Hadrianus</a:t>
            </a:r>
            <a:endParaRPr lang="sv-SE" b="1" dirty="0" smtClean="0"/>
          </a:p>
          <a:p>
            <a:r>
              <a:rPr lang="sv-SE" dirty="0"/>
              <a:t>	</a:t>
            </a:r>
            <a:r>
              <a:rPr lang="sv-SE" dirty="0" smtClean="0"/>
              <a:t>- </a:t>
            </a:r>
            <a:endParaRPr lang="sv-SE" dirty="0" smtClean="0"/>
          </a:p>
          <a:p>
            <a:r>
              <a:rPr lang="sv-SE" b="1" dirty="0" smtClean="0"/>
              <a:t>Antonius </a:t>
            </a:r>
            <a:r>
              <a:rPr lang="sv-SE" b="1" dirty="0" smtClean="0"/>
              <a:t>Pius</a:t>
            </a:r>
          </a:p>
          <a:p>
            <a:r>
              <a:rPr lang="sv-SE" b="1" dirty="0" smtClean="0"/>
              <a:t>Marcus Aurelius </a:t>
            </a:r>
          </a:p>
          <a:p>
            <a:r>
              <a:rPr lang="sv-SE" b="1" dirty="0"/>
              <a:t>	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827584" y="3284984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96-</a:t>
            </a:r>
          </a:p>
          <a:p>
            <a:r>
              <a:rPr lang="sv-SE" dirty="0" smtClean="0"/>
              <a:t>180 </a:t>
            </a:r>
          </a:p>
          <a:p>
            <a:r>
              <a:rPr lang="sv-SE" dirty="0" err="1" smtClean="0"/>
              <a:t>e.kr</a:t>
            </a:r>
            <a:endParaRPr lang="sv-SE" dirty="0"/>
          </a:p>
        </p:txBody>
      </p:sp>
      <p:sp>
        <p:nvSpPr>
          <p:cNvPr id="10" name="Vänster klammerparentes 9"/>
          <p:cNvSpPr/>
          <p:nvPr/>
        </p:nvSpPr>
        <p:spPr>
          <a:xfrm>
            <a:off x="1619672" y="3284984"/>
            <a:ext cx="576064" cy="30243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386" name="Picture 2" descr="File:Marco Aurelio copia campidogli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556792"/>
            <a:ext cx="1512168" cy="1545715"/>
          </a:xfrm>
          <a:prstGeom prst="rect">
            <a:avLst/>
          </a:prstGeom>
          <a:noFill/>
        </p:spPr>
      </p:pic>
      <p:pic>
        <p:nvPicPr>
          <p:cNvPr id="17" name="Picture 2" descr="File:Trajan s column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4437112"/>
            <a:ext cx="1152128" cy="1952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pil 4"/>
          <p:cNvCxnSpPr/>
          <p:nvPr/>
        </p:nvCxnSpPr>
        <p:spPr>
          <a:xfrm rot="5400000">
            <a:off x="-1295858" y="3464210"/>
            <a:ext cx="5832648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1331640" y="98072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395536" y="836712"/>
            <a:ext cx="1035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200-talet</a:t>
            </a:r>
          </a:p>
          <a:p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1979712" y="620688"/>
            <a:ext cx="1775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Svår tid för Rom </a:t>
            </a:r>
          </a:p>
          <a:p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395536" y="1772816"/>
            <a:ext cx="103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300-talet</a:t>
            </a:r>
            <a:endParaRPr lang="sv-SE" dirty="0"/>
          </a:p>
        </p:txBody>
      </p:sp>
      <p:cxnSp>
        <p:nvCxnSpPr>
          <p:cNvPr id="18" name="Rak 17"/>
          <p:cNvCxnSpPr/>
          <p:nvPr/>
        </p:nvCxnSpPr>
        <p:spPr>
          <a:xfrm>
            <a:off x="1403648" y="198884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/>
          <p:cNvSpPr txBox="1"/>
          <p:nvPr/>
        </p:nvSpPr>
        <p:spPr>
          <a:xfrm>
            <a:off x="2051720" y="1772816"/>
            <a:ext cx="16544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Åter lugn i riket</a:t>
            </a:r>
          </a:p>
          <a:p>
            <a:endParaRPr lang="sv-SE" b="1" dirty="0" smtClean="0"/>
          </a:p>
          <a:p>
            <a:endParaRPr lang="sv-SE" b="1" dirty="0" smtClean="0"/>
          </a:p>
          <a:p>
            <a:endParaRPr lang="sv-SE" b="1" dirty="0" smtClean="0"/>
          </a:p>
          <a:p>
            <a:r>
              <a:rPr lang="sv-SE" b="1" dirty="0" smtClean="0"/>
              <a:t>391 </a:t>
            </a:r>
            <a:r>
              <a:rPr lang="sv-SE" b="1" dirty="0" err="1" smtClean="0"/>
              <a:t>e.kr</a:t>
            </a:r>
            <a:endParaRPr lang="sv-SE" dirty="0" smtClean="0"/>
          </a:p>
          <a:p>
            <a:endParaRPr lang="sv-SE" dirty="0"/>
          </a:p>
          <a:p>
            <a:r>
              <a:rPr lang="sv-SE" b="1" dirty="0" smtClean="0"/>
              <a:t>395 </a:t>
            </a:r>
            <a:r>
              <a:rPr lang="sv-SE" b="1" dirty="0" err="1" smtClean="0"/>
              <a:t>e.kr</a:t>
            </a:r>
            <a:endParaRPr lang="sv-SE" dirty="0"/>
          </a:p>
        </p:txBody>
      </p:sp>
      <p:cxnSp>
        <p:nvCxnSpPr>
          <p:cNvPr id="21" name="Rak 20"/>
          <p:cNvCxnSpPr/>
          <p:nvPr/>
        </p:nvCxnSpPr>
        <p:spPr>
          <a:xfrm>
            <a:off x="1403648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ruta 21"/>
          <p:cNvSpPr txBox="1"/>
          <p:nvPr/>
        </p:nvSpPr>
        <p:spPr>
          <a:xfrm>
            <a:off x="395536" y="4293096"/>
            <a:ext cx="103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400-talet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1691680" y="4293096"/>
            <a:ext cx="7092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476 </a:t>
            </a:r>
            <a:r>
              <a:rPr lang="sv-SE" b="1" dirty="0" err="1" smtClean="0"/>
              <a:t>e.Kr</a:t>
            </a:r>
            <a:endParaRPr lang="sv-SE" dirty="0" smtClean="0"/>
          </a:p>
          <a:p>
            <a:endParaRPr lang="sv-SE" dirty="0"/>
          </a:p>
          <a:p>
            <a:endParaRPr lang="sv-SE" b="1" dirty="0" smtClean="0"/>
          </a:p>
          <a:p>
            <a:endParaRPr lang="sv-SE" b="1" dirty="0" smtClean="0"/>
          </a:p>
          <a:p>
            <a:endParaRPr lang="sv-SE" b="1" dirty="0" smtClean="0"/>
          </a:p>
          <a:p>
            <a:endParaRPr lang="sv-SE" b="1" dirty="0" smtClean="0"/>
          </a:p>
          <a:p>
            <a:r>
              <a:rPr lang="sv-SE" b="1" dirty="0" smtClean="0"/>
              <a:t>						1453 </a:t>
            </a:r>
            <a:r>
              <a:rPr lang="sv-SE" b="1" dirty="0" err="1" smtClean="0"/>
              <a:t>e.kr</a:t>
            </a:r>
            <a:endParaRPr lang="sv-SE" dirty="0"/>
          </a:p>
        </p:txBody>
      </p:sp>
      <p:pic>
        <p:nvPicPr>
          <p:cNvPr id="12290" name="Picture 2" descr="http://www.tacitus.nu/images/kartor/rom/Rom476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869160"/>
            <a:ext cx="1440160" cy="1063503"/>
          </a:xfrm>
          <a:prstGeom prst="rect">
            <a:avLst/>
          </a:prstGeom>
          <a:noFill/>
        </p:spPr>
      </p:pic>
      <p:pic>
        <p:nvPicPr>
          <p:cNvPr id="14" name="Picture 2" descr="http://www.tacitus.nu/images/kartor/rom/Rom395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2636912"/>
            <a:ext cx="1584176" cy="1169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914400" y="33528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9144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371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8288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2860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7432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1242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5052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38862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3434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7244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5181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562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5943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6324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6705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7086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75438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79248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8382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09600" y="36576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/>
              <a:t>800 f.kr.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524000" y="3657600"/>
            <a:ext cx="854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/>
              <a:t>600 f.kr.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438400" y="3657600"/>
            <a:ext cx="704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/>
              <a:t>400 f.kr.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200400" y="3657600"/>
            <a:ext cx="704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dirty="0"/>
              <a:t>200 </a:t>
            </a:r>
            <a:r>
              <a:rPr lang="sv-SE" dirty="0" err="1" smtClean="0"/>
              <a:t>f.kr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1910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sz="1400"/>
              <a:t>0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876800" y="3657600"/>
            <a:ext cx="5886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dirty="0"/>
              <a:t>200 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5638800" y="3657600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dirty="0"/>
              <a:t>400 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400800" y="3657600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dirty="0"/>
              <a:t>600 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7239000" y="3657600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dirty="0"/>
              <a:t>800 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8001000" y="3657600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dirty="0" smtClean="0"/>
              <a:t>1000.</a:t>
            </a:r>
            <a:endParaRPr lang="sv-SE" dirty="0"/>
          </a:p>
        </p:txBody>
      </p:sp>
      <p:sp>
        <p:nvSpPr>
          <p:cNvPr id="5152" name="AutoShape 32"/>
          <p:cNvSpPr>
            <a:spLocks/>
          </p:cNvSpPr>
          <p:nvPr/>
        </p:nvSpPr>
        <p:spPr bwMode="auto">
          <a:xfrm rot="5400000">
            <a:off x="1676400" y="25146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143000" y="2260600"/>
            <a:ext cx="1485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sz="1400"/>
              <a:t>715 f.kr – 510 f.kr</a:t>
            </a:r>
          </a:p>
          <a:p>
            <a:r>
              <a:rPr lang="sv-SE" sz="1400"/>
              <a:t>     Kungatiden</a:t>
            </a:r>
          </a:p>
        </p:txBody>
      </p:sp>
      <p:sp>
        <p:nvSpPr>
          <p:cNvPr id="5154" name="AutoShape 34"/>
          <p:cNvSpPr>
            <a:spLocks/>
          </p:cNvSpPr>
          <p:nvPr/>
        </p:nvSpPr>
        <p:spPr bwMode="auto">
          <a:xfrm rot="-16189025">
            <a:off x="3162300" y="3008313"/>
            <a:ext cx="152400" cy="19050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2590800" y="4089400"/>
            <a:ext cx="1397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sz="1400"/>
              <a:t>510 f.kr – 31 f.kr</a:t>
            </a:r>
          </a:p>
          <a:p>
            <a:r>
              <a:rPr lang="sv-SE" sz="1400"/>
              <a:t>    Republiken</a:t>
            </a:r>
          </a:p>
        </p:txBody>
      </p:sp>
      <p:sp>
        <p:nvSpPr>
          <p:cNvPr id="5156" name="AutoShape 36"/>
          <p:cNvSpPr>
            <a:spLocks/>
          </p:cNvSpPr>
          <p:nvPr/>
        </p:nvSpPr>
        <p:spPr bwMode="auto">
          <a:xfrm rot="-16188393">
            <a:off x="5141913" y="1939925"/>
            <a:ext cx="228600" cy="1984375"/>
          </a:xfrm>
          <a:prstGeom prst="leftBrace">
            <a:avLst>
              <a:gd name="adj1" fmla="val 723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4572000" y="2260600"/>
            <a:ext cx="15065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sz="1400"/>
              <a:t>31 f.kr. – 476 e.kr.</a:t>
            </a:r>
          </a:p>
          <a:p>
            <a:r>
              <a:rPr lang="sv-SE" sz="1400"/>
              <a:t>     Kejsartiden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1475656" y="0"/>
            <a:ext cx="558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sz="2800"/>
              <a:t>Tidslinje över Romarrikets storhetstid</a:t>
            </a:r>
          </a:p>
        </p:txBody>
      </p:sp>
      <p:sp>
        <p:nvSpPr>
          <p:cNvPr id="39" name="textruta 38"/>
          <p:cNvSpPr txBox="1"/>
          <p:nvPr/>
        </p:nvSpPr>
        <p:spPr>
          <a:xfrm>
            <a:off x="1259632" y="105273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Rom lyder  under etruskiska kungar som avsätts runt 500 </a:t>
            </a:r>
            <a:r>
              <a:rPr lang="sv-SE" sz="1200" dirty="0" err="1" smtClean="0"/>
              <a:t>f.kr</a:t>
            </a:r>
            <a:endParaRPr lang="sv-SE" sz="1200" dirty="0"/>
          </a:p>
        </p:txBody>
      </p:sp>
      <p:sp>
        <p:nvSpPr>
          <p:cNvPr id="40" name="textruta 39"/>
          <p:cNvSpPr txBox="1"/>
          <p:nvPr/>
        </p:nvSpPr>
        <p:spPr>
          <a:xfrm>
            <a:off x="2411760" y="4549676"/>
            <a:ext cx="38884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Rom styrs av konsuler</a:t>
            </a:r>
          </a:p>
          <a:p>
            <a:r>
              <a:rPr lang="sv-SE" sz="1200" dirty="0" smtClean="0"/>
              <a:t>Utsedda av senaten, som hade mycket makt.</a:t>
            </a:r>
          </a:p>
          <a:p>
            <a:r>
              <a:rPr lang="sv-SE" sz="1200" dirty="0" smtClean="0"/>
              <a:t>Rom expanderar till ett stort imperium</a:t>
            </a:r>
          </a:p>
          <a:p>
            <a:r>
              <a:rPr lang="sv-SE" sz="1200" dirty="0" smtClean="0"/>
              <a:t>Och år 1 </a:t>
            </a:r>
            <a:r>
              <a:rPr lang="sv-SE" sz="1200" dirty="0" err="1" smtClean="0"/>
              <a:t>f.Kr</a:t>
            </a:r>
            <a:r>
              <a:rPr lang="sv-SE" sz="1200" dirty="0" smtClean="0"/>
              <a:t> är medelhavet romerskt.</a:t>
            </a:r>
          </a:p>
          <a:p>
            <a:r>
              <a:rPr lang="sv-SE" sz="1200" dirty="0" smtClean="0"/>
              <a:t>Under 100 </a:t>
            </a:r>
            <a:r>
              <a:rPr lang="sv-SE" sz="1200" dirty="0" err="1" smtClean="0"/>
              <a:t>f.kr</a:t>
            </a:r>
            <a:r>
              <a:rPr lang="sv-SE" sz="1200" dirty="0" smtClean="0"/>
              <a:t> är det oroligt i Rom, och</a:t>
            </a:r>
          </a:p>
          <a:p>
            <a:r>
              <a:rPr lang="sv-SE" sz="1200" dirty="0" smtClean="0"/>
              <a:t>En kamp mellan senat och krigsherrar, en av ’</a:t>
            </a:r>
          </a:p>
          <a:p>
            <a:r>
              <a:rPr lang="sv-SE" sz="1200" dirty="0" smtClean="0"/>
              <a:t>Dessa Julius Caesar försöker ta makten, gör det</a:t>
            </a:r>
          </a:p>
          <a:p>
            <a:r>
              <a:rPr lang="sv-SE" sz="1200" dirty="0" smtClean="0"/>
              <a:t>Men mördas i en sammansvärjning. Efter Julius Caesar blir det nya inbördes strider som avslutas med att styvsonen Octavianus tar makten. Och efter de inbördes striderna får han </a:t>
            </a:r>
            <a:r>
              <a:rPr lang="sv-SE" sz="1200" dirty="0" err="1" smtClean="0"/>
              <a:t>ärotiteln</a:t>
            </a:r>
            <a:r>
              <a:rPr lang="sv-SE" sz="1200" dirty="0" smtClean="0"/>
              <a:t> Augustus.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2485895" y="1268760"/>
            <a:ext cx="6658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.Octavianus gör Rom till ett kejsardöme och för lugn till Rom som inleder. en 200-årig fredsperiod.</a:t>
            </a:r>
          </a:p>
          <a:p>
            <a:r>
              <a:rPr lang="sv-SE" sz="1200" dirty="0" smtClean="0"/>
              <a:t> Efter de 200 åren av lugn, följer ett stormigt200-tal. under 300-talet stabiliseras Rom och kristendomen </a:t>
            </a:r>
          </a:p>
          <a:p>
            <a:r>
              <a:rPr lang="sv-SE" sz="1200" dirty="0" smtClean="0"/>
              <a:t>blir statsreligion. Trots att riket delas 395 </a:t>
            </a:r>
            <a:r>
              <a:rPr lang="sv-SE" sz="1200" dirty="0" err="1" smtClean="0"/>
              <a:t>e.kr</a:t>
            </a:r>
            <a:r>
              <a:rPr lang="sv-SE" sz="1200" dirty="0" smtClean="0"/>
              <a:t> så blir Rom allt svårare att styra då germanstammar vinner</a:t>
            </a:r>
          </a:p>
          <a:p>
            <a:r>
              <a:rPr lang="sv-SE" sz="1200" dirty="0" smtClean="0"/>
              <a:t>Inflytande då de flyttar in och skapar riken i Västrom, detta är en av anledningarna till att Västromfaller</a:t>
            </a:r>
          </a:p>
          <a:p>
            <a:r>
              <a:rPr lang="sv-SE" sz="1200" dirty="0" smtClean="0"/>
              <a:t>476 e. Kr. </a:t>
            </a:r>
            <a:endParaRPr lang="sv-SE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426</Words>
  <Application>Microsoft Office PowerPoint</Application>
  <PresentationFormat>Bildspel på skärmen (4:3)</PresentationFormat>
  <Paragraphs>119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Bild 1</vt:lpstr>
      <vt:lpstr>Bild 2</vt:lpstr>
      <vt:lpstr>Bild 3</vt:lpstr>
      <vt:lpstr>Bild 4</vt:lpstr>
      <vt:lpstr>Bild 5</vt:lpstr>
    </vt:vector>
  </TitlesOfParts>
  <Company>Marks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Romerska riket – Från Romulus till Julius Caesars död.</dc:title>
  <dc:creator>marks gymnasieskola</dc:creator>
  <cp:lastModifiedBy>mattias</cp:lastModifiedBy>
  <cp:revision>13</cp:revision>
  <dcterms:created xsi:type="dcterms:W3CDTF">2010-09-21T11:50:47Z</dcterms:created>
  <dcterms:modified xsi:type="dcterms:W3CDTF">2012-09-03T13:19:00Z</dcterms:modified>
</cp:coreProperties>
</file>