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BB8C-FC58-49E6-B935-76CC6F960E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05A2-145D-4E9C-B1EE-4A332583D5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44A1-307C-463F-9541-7E9EA3744D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Rubrik, två innehållsdela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63D1-497A-4C36-B11E-63E62FD109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7C25-1FE6-4B4F-B3D3-0665D0806E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480D-7D23-4DE0-8626-F458EEE27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8934-0831-4B82-8519-961C423068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Rubrik och två innehållsdelar ö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EF53-16EA-46E6-90D4-E4AD70D5FF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C47ED-D7EE-4FFD-8B2F-ED9A90122E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8220-97B6-4CE1-A18A-9C0468C548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6F3A-476B-4C0D-9474-728A455A96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B0AA-E34E-4C47-B01C-B40313F1CD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63C20-F911-453D-83A9-44C7F48DD0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A067-A955-47E1-97C4-1CCE673C96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E4EE-B974-4DCB-A2AF-B981E9B188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3F15-BD79-42FF-ABE0-CF10A46CD9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671F5-FF80-4FE9-B852-D41325F379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se/imgres?imgurl=http://www.monmouth.edu/academics/API/religious_studies/images/aum7.jpg&amp;imgrefurl=http://www.monmouth.edu/academics/religious_studies/links.asp&amp;usg=__U-gwrL44VCZpassr53cO6h2pqqU=&amp;h=617&amp;w=612&amp;sz=40&amp;hl=sv&amp;start=1&amp;sig2=8Dn05xWJsEBX8-iiFzo8bA&amp;um=1&amp;tbnid=ez4t8KziaSGSDM:&amp;tbnh=136&amp;tbnw=135&amp;prev=/images?q=aum&amp;hl=sv&amp;um=1&amp;ei=m7_wSa7rMoPL-AbAyPm3D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a/ae/Centum_Satem_map.pn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5/Durga_temple_Aihole.JP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Hinduismens historia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sv-SE" sz="1800" smtClean="0"/>
              <a:t>Induskulturen 3000-1750 f.Kr.</a:t>
            </a:r>
          </a:p>
          <a:p>
            <a:pPr algn="l" eaLnBrk="1" hangingPunct="1">
              <a:lnSpc>
                <a:spcPct val="80000"/>
              </a:lnSpc>
            </a:pPr>
            <a:r>
              <a:rPr lang="sv-SE" sz="1800" smtClean="0"/>
              <a:t>Äldre vedisk tid 1750-900 f.Kr.</a:t>
            </a:r>
          </a:p>
          <a:p>
            <a:pPr algn="l" eaLnBrk="1" hangingPunct="1">
              <a:lnSpc>
                <a:spcPct val="80000"/>
              </a:lnSpc>
            </a:pPr>
            <a:r>
              <a:rPr lang="sv-SE" sz="1800" smtClean="0"/>
              <a:t>Yngre vedisk tid 900-600 f.Kr.</a:t>
            </a:r>
          </a:p>
          <a:p>
            <a:pPr algn="l" eaLnBrk="1" hangingPunct="1">
              <a:lnSpc>
                <a:spcPct val="80000"/>
              </a:lnSpc>
            </a:pPr>
            <a:r>
              <a:rPr lang="sv-SE" sz="1800" smtClean="0"/>
              <a:t>Från vedisk religion till Hinduism ca. 500 f.Kr.</a:t>
            </a:r>
          </a:p>
          <a:p>
            <a:pPr algn="l" eaLnBrk="1" hangingPunct="1">
              <a:lnSpc>
                <a:spcPct val="80000"/>
              </a:lnSpc>
            </a:pPr>
            <a:r>
              <a:rPr lang="sv-SE" sz="1800" smtClean="0"/>
              <a:t>Hinduismens guldålder 300 e.kr-500 e.Kr.</a:t>
            </a:r>
          </a:p>
          <a:p>
            <a:pPr algn="l" eaLnBrk="1" hangingPunct="1">
              <a:lnSpc>
                <a:spcPct val="80000"/>
              </a:lnSpc>
            </a:pPr>
            <a:r>
              <a:rPr lang="sv-SE" sz="1800" smtClean="0"/>
              <a:t>Senare utveckling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559425" y="784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pic>
        <p:nvPicPr>
          <p:cNvPr id="2053" name="Picture 7" descr="aum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76250"/>
            <a:ext cx="20018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Guldåldern 320-500 e.Kr.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800" dirty="0" err="1" smtClean="0"/>
              <a:t>Guptariket</a:t>
            </a:r>
            <a:endParaRPr lang="sv-SE" sz="2800" dirty="0" smtClean="0"/>
          </a:p>
          <a:p>
            <a:pPr eaLnBrk="1" hangingPunct="1"/>
            <a:r>
              <a:rPr lang="sv-SE" sz="2800" dirty="0" smtClean="0"/>
              <a:t>Dharmatankarna i </a:t>
            </a:r>
            <a:r>
              <a:rPr lang="sv-SE" sz="2800" u="sng" dirty="0" err="1" smtClean="0"/>
              <a:t>Bhagavagita</a:t>
            </a:r>
            <a:r>
              <a:rPr lang="sv-SE" sz="2800" dirty="0" smtClean="0"/>
              <a:t> och </a:t>
            </a:r>
            <a:r>
              <a:rPr lang="sv-SE" sz="2800" u="sng" dirty="0" err="1" smtClean="0"/>
              <a:t>Ramayana</a:t>
            </a:r>
            <a:r>
              <a:rPr lang="sv-SE" sz="2800" dirty="0" smtClean="0"/>
              <a:t> blev dominerande.</a:t>
            </a:r>
          </a:p>
          <a:p>
            <a:pPr eaLnBrk="1" hangingPunct="1"/>
            <a:r>
              <a:rPr lang="sv-SE" sz="2800" dirty="0" err="1" smtClean="0"/>
              <a:t>Bhaktiyoga</a:t>
            </a:r>
            <a:r>
              <a:rPr lang="sv-SE" sz="2800" dirty="0" smtClean="0"/>
              <a:t> slår igenom som väg till </a:t>
            </a:r>
            <a:r>
              <a:rPr lang="sv-SE" sz="2800" dirty="0" err="1" smtClean="0"/>
              <a:t>moksha</a:t>
            </a:r>
            <a:r>
              <a:rPr lang="sv-SE" sz="2800" dirty="0" smtClean="0"/>
              <a:t>. </a:t>
            </a:r>
          </a:p>
          <a:p>
            <a:pPr eaLnBrk="1" hangingPunct="1"/>
            <a:r>
              <a:rPr lang="sv-SE" sz="2800" dirty="0" err="1" smtClean="0"/>
              <a:t>Choladynastin</a:t>
            </a:r>
            <a:r>
              <a:rPr lang="sv-SE" sz="2800" dirty="0" smtClean="0"/>
              <a:t> spred hinduismen till Indonesien.</a:t>
            </a:r>
          </a:p>
        </p:txBody>
      </p:sp>
      <p:pic>
        <p:nvPicPr>
          <p:cNvPr id="11268" name="Picture 6" descr="history-of-ind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9"/>
            <a:ext cx="4283522" cy="40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Krishna and Arjuna on the battlefield of Kurukshe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2619375" cy="2771776"/>
          </a:xfrm>
          <a:prstGeom prst="rect">
            <a:avLst/>
          </a:prstGeom>
          <a:noFill/>
        </p:spPr>
      </p:pic>
      <p:sp>
        <p:nvSpPr>
          <p:cNvPr id="5" name="Rundad rektangulär 4"/>
          <p:cNvSpPr/>
          <p:nvPr/>
        </p:nvSpPr>
        <p:spPr>
          <a:xfrm>
            <a:off x="6660232" y="1268760"/>
            <a:ext cx="2483768" cy="1368152"/>
          </a:xfrm>
          <a:prstGeom prst="wedgeRoundRectCallout">
            <a:avLst>
              <a:gd name="adj1" fmla="val -59472"/>
              <a:gd name="adj2" fmla="val 1730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Ledmening:</a:t>
            </a:r>
          </a:p>
          <a:p>
            <a:pPr algn="ctr"/>
            <a:r>
              <a:rPr lang="sv-SE" sz="2800" dirty="0" smtClean="0"/>
              <a:t>”I alla lägen – Gör </a:t>
            </a:r>
            <a:r>
              <a:rPr lang="sv-SE" sz="2800" u="sng" dirty="0" smtClean="0"/>
              <a:t>din</a:t>
            </a:r>
            <a:r>
              <a:rPr lang="sv-SE" sz="2800" dirty="0" smtClean="0"/>
              <a:t> plikt”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Senare utveckling - Shankara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800" smtClean="0"/>
              <a:t>Filosofin vi möter i läroböcker härstammar från Shankara.</a:t>
            </a:r>
          </a:p>
          <a:p>
            <a:pPr eaLnBrk="1" hangingPunct="1"/>
            <a:r>
              <a:rPr lang="sv-SE" sz="2800" smtClean="0"/>
              <a:t>Poängterade att brahman och atman  är </a:t>
            </a:r>
            <a:r>
              <a:rPr lang="sv-SE" sz="2800" u="sng" smtClean="0"/>
              <a:t>ett.</a:t>
            </a:r>
            <a:r>
              <a:rPr lang="sv-SE" sz="2800" smtClean="0"/>
              <a:t> </a:t>
            </a:r>
          </a:p>
          <a:p>
            <a:pPr eaLnBrk="1" hangingPunct="1"/>
            <a:r>
              <a:rPr lang="sv-SE" sz="2800" smtClean="0"/>
              <a:t>Maya och okunskap förhindrar oss att inse detta.</a:t>
            </a:r>
          </a:p>
          <a:p>
            <a:pPr eaLnBrk="1" hangingPunct="1"/>
            <a:r>
              <a:rPr lang="sv-SE" sz="2800" smtClean="0"/>
              <a:t>700-800 talet e.Kr.</a:t>
            </a:r>
          </a:p>
        </p:txBody>
      </p:sp>
      <p:pic>
        <p:nvPicPr>
          <p:cNvPr id="12292" name="Picture 7" descr="adi-shankara-acharya-shankarachar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73238"/>
            <a:ext cx="2667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Sikhism – 1500- 1600-tal</a:t>
            </a: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400" dirty="0" err="1" smtClean="0"/>
              <a:t>Mogulriket</a:t>
            </a:r>
            <a:r>
              <a:rPr lang="sv-SE" sz="2400" dirty="0" smtClean="0"/>
              <a:t>  - gjorde norra Indien muslimskt</a:t>
            </a:r>
          </a:p>
          <a:p>
            <a:pPr eaLnBrk="1" hangingPunct="1"/>
            <a:r>
              <a:rPr lang="sv-SE" sz="2400" dirty="0" smtClean="0"/>
              <a:t>Guru </a:t>
            </a:r>
            <a:r>
              <a:rPr lang="sv-SE" sz="2400" dirty="0" err="1" smtClean="0"/>
              <a:t>Nanak</a:t>
            </a:r>
            <a:r>
              <a:rPr lang="sv-SE" sz="2400" dirty="0" smtClean="0"/>
              <a:t> (1)</a:t>
            </a:r>
          </a:p>
          <a:p>
            <a:pPr eaLnBrk="1" hangingPunct="1"/>
            <a:r>
              <a:rPr lang="sv-SE" sz="2400" dirty="0" smtClean="0"/>
              <a:t>En gud</a:t>
            </a:r>
          </a:p>
          <a:p>
            <a:pPr eaLnBrk="1" hangingPunct="1"/>
            <a:r>
              <a:rPr lang="sv-SE" sz="2400" dirty="0" err="1" smtClean="0"/>
              <a:t>Bhakti</a:t>
            </a:r>
            <a:r>
              <a:rPr lang="sv-SE" sz="2400" dirty="0" smtClean="0"/>
              <a:t> och sufism</a:t>
            </a:r>
          </a:p>
          <a:p>
            <a:pPr eaLnBrk="1" hangingPunct="1"/>
            <a:r>
              <a:rPr lang="sv-SE" sz="2400" dirty="0" smtClean="0"/>
              <a:t>Helig skrift – </a:t>
            </a:r>
            <a:r>
              <a:rPr lang="sv-SE" sz="2400" dirty="0" err="1" smtClean="0"/>
              <a:t>Adi</a:t>
            </a:r>
            <a:r>
              <a:rPr lang="sv-SE" sz="2400" dirty="0" smtClean="0"/>
              <a:t> Grant</a:t>
            </a:r>
          </a:p>
          <a:p>
            <a:pPr eaLnBrk="1" hangingPunct="1"/>
            <a:r>
              <a:rPr lang="sv-SE" sz="2400" dirty="0" err="1" smtClean="0"/>
              <a:t>Samsara</a:t>
            </a:r>
            <a:r>
              <a:rPr lang="sv-SE" sz="2400" dirty="0" smtClean="0"/>
              <a:t> – </a:t>
            </a:r>
            <a:r>
              <a:rPr lang="sv-SE" sz="2400" dirty="0" err="1" smtClean="0"/>
              <a:t>Mukti</a:t>
            </a:r>
            <a:endParaRPr lang="sv-SE" sz="2400" dirty="0" smtClean="0"/>
          </a:p>
          <a:p>
            <a:pPr eaLnBrk="1" hangingPunct="1"/>
            <a:r>
              <a:rPr lang="sv-SE" sz="2400" dirty="0" err="1" smtClean="0"/>
              <a:t>Gobindh</a:t>
            </a:r>
            <a:r>
              <a:rPr lang="sv-SE" sz="2400" dirty="0" smtClean="0"/>
              <a:t> Singh (10)- </a:t>
            </a:r>
            <a:r>
              <a:rPr lang="sv-SE" sz="2400" dirty="0" err="1" smtClean="0"/>
              <a:t>Khalsa</a:t>
            </a:r>
            <a:r>
              <a:rPr lang="sv-SE" sz="2400" dirty="0" smtClean="0"/>
              <a:t> (Singh och </a:t>
            </a:r>
            <a:r>
              <a:rPr lang="sv-SE" sz="2400" dirty="0" err="1" smtClean="0"/>
              <a:t>Kaur</a:t>
            </a:r>
            <a:r>
              <a:rPr lang="sv-SE" sz="2400" dirty="0" smtClean="0"/>
              <a:t>)</a:t>
            </a:r>
          </a:p>
          <a:p>
            <a:pPr eaLnBrk="1" hangingPunct="1"/>
            <a:r>
              <a:rPr lang="sv-SE" sz="2400" dirty="0" err="1" smtClean="0"/>
              <a:t>Sikhismens</a:t>
            </a:r>
            <a:r>
              <a:rPr lang="sv-SE" sz="2400" dirty="0" smtClean="0"/>
              <a:t> 5 K (33)</a:t>
            </a:r>
          </a:p>
          <a:p>
            <a:pPr lvl="1" eaLnBrk="1" hangingPunct="1"/>
            <a:r>
              <a:rPr lang="sv-SE" sz="2000" dirty="0" smtClean="0"/>
              <a:t>Visa ”</a:t>
            </a:r>
            <a:r>
              <a:rPr lang="sv-SE" sz="2000" dirty="0" err="1" smtClean="0"/>
              <a:t>Sikhism</a:t>
            </a:r>
            <a:r>
              <a:rPr lang="sv-SE" sz="2000" dirty="0" smtClean="0"/>
              <a:t> från Sverige till himlen)</a:t>
            </a:r>
          </a:p>
        </p:txBody>
      </p:sp>
      <p:pic>
        <p:nvPicPr>
          <p:cNvPr id="13316" name="Picture 17" descr="india_amritsar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268413"/>
            <a:ext cx="3960812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9" descr="566_Guru_Na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789363"/>
            <a:ext cx="21764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Senare utveckling – 1800-tal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v-SE" sz="2400" smtClean="0"/>
              <a:t>Ramakrishnamissionen – Vivekananda.Religiös och filantropisk verksamhet.</a:t>
            </a:r>
          </a:p>
          <a:p>
            <a:pPr eaLnBrk="1" hangingPunct="1"/>
            <a:r>
              <a:rPr lang="sv-SE" sz="2400" smtClean="0"/>
              <a:t>Arya Samaj - stärka hinduernas kulturella identitet och självkänsla. Tillbaka till veda! Avvisar kastväsende och tempelkult(som ej finns i vedaskrifterna).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095375" y="344805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Ramakrishna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787900" y="350043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Moder Indien</a:t>
            </a:r>
          </a:p>
        </p:txBody>
      </p:sp>
      <p:pic>
        <p:nvPicPr>
          <p:cNvPr id="2050" name="Picture 2" descr="http://3.bp.blogspot.com/_GkuQDScRKGc/SGOxtgb79BI/AAAAAAAADFw/NpFVVPVT9Ds/s320/Ramakrishna+Paramaha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1517526" cy="2184571"/>
          </a:xfrm>
          <a:prstGeom prst="rect">
            <a:avLst/>
          </a:prstGeom>
          <a:noFill/>
        </p:spPr>
      </p:pic>
      <p:pic>
        <p:nvPicPr>
          <p:cNvPr id="2052" name="Picture 4" descr="http://3.bp.blogspot.com/_nJYkoQZD00M/TT6_CHxmSkI/AAAAAAAAB8Y/MxbdWaRznvY/s1600/bharat-m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167028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Mahatma Gandhi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400" smtClean="0"/>
              <a:t>Utbildade sig till advokat i Storbritannien</a:t>
            </a:r>
          </a:p>
          <a:p>
            <a:pPr eaLnBrk="1" hangingPunct="1"/>
            <a:r>
              <a:rPr lang="sv-SE" sz="2400" smtClean="0"/>
              <a:t>Sydafrika</a:t>
            </a:r>
          </a:p>
          <a:p>
            <a:pPr eaLnBrk="1" hangingPunct="1"/>
            <a:r>
              <a:rPr lang="sv-SE" sz="2400" smtClean="0"/>
              <a:t>Icke-våld  - Ahimsa </a:t>
            </a:r>
          </a:p>
          <a:p>
            <a:pPr eaLnBrk="1" hangingPunct="1"/>
            <a:r>
              <a:rPr lang="sv-SE" sz="2400" smtClean="0"/>
              <a:t>Vinnaren är den som inte använder våld.</a:t>
            </a:r>
          </a:p>
          <a:p>
            <a:pPr eaLnBrk="1" hangingPunct="1"/>
            <a:r>
              <a:rPr lang="sv-SE" sz="2400" smtClean="0"/>
              <a:t>Varken skada eller döda levande väsen.</a:t>
            </a:r>
          </a:p>
          <a:p>
            <a:pPr eaLnBrk="1" hangingPunct="1"/>
            <a:r>
              <a:rPr lang="sv-SE" sz="2400" smtClean="0"/>
              <a:t>Indien (Pakistan) självständigt 1947.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9113" y="632936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Frågesport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292080" y="638132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Film från UR- 50m</a:t>
            </a:r>
            <a:endParaRPr lang="sv-SE" dirty="0"/>
          </a:p>
        </p:txBody>
      </p:sp>
      <p:pic>
        <p:nvPicPr>
          <p:cNvPr id="1026" name="Picture 2" descr="Gandhi Salt m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47934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Induskulturen 3000-1750 f.Kr.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Gudinnekult (</a:t>
            </a:r>
            <a:r>
              <a:rPr lang="sv-SE" sz="2800" dirty="0" err="1" smtClean="0"/>
              <a:t>Jägar</a:t>
            </a:r>
            <a:r>
              <a:rPr lang="sv-SE" sz="2800" dirty="0" smtClean="0"/>
              <a:t> &amp;samlaresamhällen)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err="1" smtClean="0"/>
              <a:t>Mohenjodaro</a:t>
            </a:r>
            <a:endParaRPr lang="sv-SE" sz="2800" dirty="0" smtClean="0"/>
          </a:p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Kult med heliga djur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Gåvor till avlidna tyder en tro på livet efter döden.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Dramatiskt slut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Skelettfynd på gator och torg.</a:t>
            </a:r>
          </a:p>
          <a:p>
            <a:pPr lvl="1" eaLnBrk="1" hangingPunct="1">
              <a:lnSpc>
                <a:spcPct val="90000"/>
              </a:lnSpc>
            </a:pPr>
            <a:r>
              <a:rPr lang="sv-SE" sz="2400" dirty="0" smtClean="0"/>
              <a:t>Indus flöde ändrades?</a:t>
            </a:r>
          </a:p>
          <a:p>
            <a:pPr lvl="1" eaLnBrk="1" hangingPunct="1">
              <a:lnSpc>
                <a:spcPct val="90000"/>
              </a:lnSpc>
            </a:pPr>
            <a:r>
              <a:rPr lang="sv-SE" sz="2400" dirty="0" smtClean="0"/>
              <a:t>Invandring av arier?</a:t>
            </a:r>
          </a:p>
          <a:p>
            <a:pPr lvl="1" eaLnBrk="1" hangingPunct="1">
              <a:lnSpc>
                <a:spcPct val="90000"/>
              </a:lnSpc>
            </a:pPr>
            <a:endParaRPr lang="sv-SE" sz="2400" b="1" dirty="0" smtClean="0"/>
          </a:p>
        </p:txBody>
      </p:sp>
      <p:pic>
        <p:nvPicPr>
          <p:cNvPr id="3076" name="Picture 9" descr="mo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00200"/>
            <a:ext cx="3297237" cy="2185988"/>
          </a:xfrm>
          <a:noFill/>
        </p:spPr>
      </p:pic>
      <p:pic>
        <p:nvPicPr>
          <p:cNvPr id="3077" name="Picture 10" descr="26268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3933825"/>
            <a:ext cx="2905125" cy="2187575"/>
          </a:xfrm>
          <a:noFill/>
        </p:spPr>
      </p:pic>
      <p:pic>
        <p:nvPicPr>
          <p:cNvPr id="3078" name="Picture 12" descr="induskulture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0"/>
            <a:ext cx="2028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k pil 7"/>
          <p:cNvCxnSpPr/>
          <p:nvPr/>
        </p:nvCxnSpPr>
        <p:spPr>
          <a:xfrm flipH="1" flipV="1">
            <a:off x="1619672" y="6021288"/>
            <a:ext cx="93610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2555776" y="623731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Sigillskrift – ej ännu tydd.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Arier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800" smtClean="0"/>
              <a:t>Ädel eller stolt.</a:t>
            </a:r>
          </a:p>
          <a:p>
            <a:pPr eaLnBrk="1" hangingPunct="1"/>
            <a:r>
              <a:rPr lang="sv-SE" sz="2800" smtClean="0"/>
              <a:t>Kastväsendet</a:t>
            </a:r>
          </a:p>
          <a:p>
            <a:pPr eaLnBrk="1" hangingPunct="1"/>
            <a:r>
              <a:rPr lang="sv-SE" sz="2800" smtClean="0"/>
              <a:t>Induskulturen högtstående – svårt att tro att de var offer för arierna.</a:t>
            </a:r>
          </a:p>
          <a:p>
            <a:pPr eaLnBrk="1" hangingPunct="1"/>
            <a:r>
              <a:rPr lang="sv-SE" sz="2800" smtClean="0"/>
              <a:t> Indoeuropeiska språk</a:t>
            </a:r>
          </a:p>
          <a:p>
            <a:pPr eaLnBrk="1" hangingPunct="1"/>
            <a:r>
              <a:rPr lang="sv-SE" sz="2800" smtClean="0"/>
              <a:t>Lång tid av invandring</a:t>
            </a:r>
          </a:p>
        </p:txBody>
      </p:sp>
      <p:pic>
        <p:nvPicPr>
          <p:cNvPr id="12290" name="Picture 2" descr="File:Centum Satem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211960" cy="224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Äldre vedisk tid 1750-900 f.Kr.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400" dirty="0" smtClean="0"/>
              <a:t>Fyra </a:t>
            </a:r>
            <a:r>
              <a:rPr lang="sv-SE" sz="2400" dirty="0" err="1" smtClean="0"/>
              <a:t>Vedaskrifterna</a:t>
            </a:r>
            <a:endParaRPr lang="sv-SE" sz="2400" dirty="0" smtClean="0"/>
          </a:p>
          <a:p>
            <a:pPr lvl="1" eaLnBrk="1" hangingPunct="1"/>
            <a:r>
              <a:rPr lang="sv-SE" sz="2000" dirty="0" smtClean="0"/>
              <a:t>Hymner till gudstillbedjan, mytologi kring </a:t>
            </a:r>
            <a:r>
              <a:rPr lang="sv-SE" sz="2000" dirty="0" err="1" smtClean="0"/>
              <a:t>indoariernas</a:t>
            </a:r>
            <a:r>
              <a:rPr lang="sv-SE" sz="2000" dirty="0" smtClean="0"/>
              <a:t> historia, folklig kultutövning.</a:t>
            </a:r>
          </a:p>
          <a:p>
            <a:pPr eaLnBrk="1" hangingPunct="1"/>
            <a:r>
              <a:rPr lang="sv-SE" sz="2400" dirty="0" smtClean="0"/>
              <a:t>Kult som skötes av </a:t>
            </a:r>
            <a:r>
              <a:rPr lang="sv-SE" sz="2400" dirty="0" err="1" smtClean="0"/>
              <a:t>brahminkasten</a:t>
            </a:r>
            <a:r>
              <a:rPr lang="sv-SE" sz="2400" dirty="0" smtClean="0"/>
              <a:t> (än idag!)</a:t>
            </a:r>
          </a:p>
          <a:p>
            <a:pPr eaLnBrk="1" hangingPunct="1"/>
            <a:r>
              <a:rPr lang="sv-SE" sz="2400" dirty="0" err="1" smtClean="0"/>
              <a:t>Soma</a:t>
            </a:r>
            <a:r>
              <a:rPr lang="sv-SE" sz="2400" dirty="0" smtClean="0"/>
              <a:t> – Rusdryck som användes i dyrkan av Indra. </a:t>
            </a:r>
            <a:endParaRPr lang="sv-SE" sz="2400" b="1" dirty="0" smtClean="0"/>
          </a:p>
          <a:p>
            <a:pPr eaLnBrk="1" hangingPunct="1"/>
            <a:r>
              <a:rPr lang="sv-SE" sz="2400" dirty="0" smtClean="0"/>
              <a:t>I det närmaste en </a:t>
            </a:r>
            <a:r>
              <a:rPr lang="sv-SE" sz="2400" dirty="0" err="1" smtClean="0"/>
              <a:t>moneteism</a:t>
            </a:r>
            <a:r>
              <a:rPr lang="sv-SE" sz="2400" dirty="0" smtClean="0"/>
              <a:t> kring Indra.</a:t>
            </a:r>
          </a:p>
          <a:p>
            <a:pPr eaLnBrk="1" hangingPunct="1"/>
            <a:r>
              <a:rPr lang="sv-SE" sz="2400" dirty="0" smtClean="0"/>
              <a:t>Ingen reinkarnationstro.</a:t>
            </a:r>
          </a:p>
        </p:txBody>
      </p:sp>
      <p:pic>
        <p:nvPicPr>
          <p:cNvPr id="5124" name="Picture 10" descr="war01-si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73238"/>
            <a:ext cx="2857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Äldre vedisk tid 1750-900 f.Kr.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684213" y="1916113"/>
            <a:ext cx="19431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240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68313" y="4508500"/>
            <a:ext cx="19431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2400"/>
          </a:p>
        </p:txBody>
      </p:sp>
      <p:pic>
        <p:nvPicPr>
          <p:cNvPr id="6149" name="Picture 14" descr="ind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293528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6" descr="HT010274~Agni-God-of-Fire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18684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varu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2619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539552" y="3789040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err="1" smtClean="0"/>
              <a:t>Agni</a:t>
            </a:r>
            <a:r>
              <a:rPr lang="sv-SE" dirty="0" smtClean="0"/>
              <a:t> - eldgud</a:t>
            </a:r>
            <a:endParaRPr lang="sv-SE" dirty="0"/>
          </a:p>
        </p:txBody>
      </p:sp>
      <p:sp>
        <p:nvSpPr>
          <p:cNvPr id="6153" name="Text Box 20"/>
          <p:cNvSpPr txBox="1">
            <a:spLocks noChangeArrowheads="1"/>
          </p:cNvSpPr>
          <p:nvPr/>
        </p:nvSpPr>
        <p:spPr bwMode="auto">
          <a:xfrm>
            <a:off x="2195736" y="5085184"/>
            <a:ext cx="38097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smtClean="0"/>
              <a:t>Indra – Krigsgud med likheter</a:t>
            </a:r>
          </a:p>
          <a:p>
            <a:r>
              <a:rPr lang="sv-SE" dirty="0" smtClean="0"/>
              <a:t>med Tor- Överkonsumerade </a:t>
            </a:r>
            <a:r>
              <a:rPr lang="sv-SE" dirty="0" err="1" smtClean="0"/>
              <a:t>soma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5796136" y="3501008"/>
            <a:ext cx="28060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err="1" smtClean="0"/>
              <a:t>Varuna</a:t>
            </a:r>
            <a:r>
              <a:rPr lang="sv-SE" dirty="0" smtClean="0"/>
              <a:t> - </a:t>
            </a:r>
            <a:r>
              <a:rPr lang="sv-SE" i="1" dirty="0" smtClean="0"/>
              <a:t>övervakar "rita", </a:t>
            </a:r>
          </a:p>
          <a:p>
            <a:r>
              <a:rPr lang="sv-SE" i="1" dirty="0" smtClean="0"/>
              <a:t>ordningen och </a:t>
            </a:r>
          </a:p>
          <a:p>
            <a:r>
              <a:rPr lang="sv-SE" i="1" dirty="0" smtClean="0"/>
              <a:t>sanningen i det </a:t>
            </a:r>
          </a:p>
          <a:p>
            <a:r>
              <a:rPr lang="sv-SE" i="1" dirty="0" smtClean="0"/>
              <a:t>rituell-sociala livet och</a:t>
            </a:r>
            <a:br>
              <a:rPr lang="sv-SE" i="1" dirty="0" smtClean="0"/>
            </a:br>
            <a:r>
              <a:rPr lang="sv-SE" i="1" dirty="0" smtClean="0"/>
              <a:t> i kosmos</a:t>
            </a:r>
            <a:endParaRPr lang="sv-SE" dirty="0"/>
          </a:p>
        </p:txBody>
      </p:sp>
      <p:sp>
        <p:nvSpPr>
          <p:cNvPr id="6155" name="Rektangel 10"/>
          <p:cNvSpPr>
            <a:spLocks noChangeArrowheads="1"/>
          </p:cNvSpPr>
          <p:nvPr/>
        </p:nvSpPr>
        <p:spPr bwMode="auto">
          <a:xfrm>
            <a:off x="4572000" y="5949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Filmklipp – Induskulturen, </a:t>
            </a:r>
            <a:r>
              <a:rPr lang="sv-SE" dirty="0" err="1"/>
              <a:t>arier,språk</a:t>
            </a:r>
            <a:r>
              <a:rPr lang="sv-SE" dirty="0"/>
              <a:t>, </a:t>
            </a:r>
            <a:r>
              <a:rPr lang="sv-SE" dirty="0" err="1"/>
              <a:t>soma</a:t>
            </a:r>
            <a:r>
              <a:rPr lang="sv-SE" dirty="0"/>
              <a:t>. (Indiens historia </a:t>
            </a:r>
            <a:r>
              <a:rPr lang="sv-SE" dirty="0" smtClean="0"/>
              <a:t>13)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Yngre vedisk tid 900-600 f.Kr.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Skriftsamlingen </a:t>
            </a:r>
            <a:r>
              <a:rPr lang="sv-SE" dirty="0" err="1" smtClean="0"/>
              <a:t>Upanishaderna</a:t>
            </a:r>
            <a:endParaRPr lang="sv-SE" dirty="0" smtClean="0"/>
          </a:p>
          <a:p>
            <a:pPr eaLnBrk="1" hangingPunct="1"/>
            <a:r>
              <a:rPr lang="sv-SE" dirty="0" smtClean="0"/>
              <a:t>Folk vill söka svar utan prästerna och hitta sanningen, Siddharta G Buddha kom ex. från krigarkasten.</a:t>
            </a:r>
          </a:p>
          <a:p>
            <a:pPr eaLnBrk="1" hangingPunct="1"/>
            <a:r>
              <a:rPr lang="sv-SE" sz="2000" dirty="0" smtClean="0"/>
              <a:t>Är livet verkligt? Lever vi bara en gång? Vad finns bakom alla gudar? Finns det ett högre mål än bara livet?</a:t>
            </a:r>
          </a:p>
          <a:p>
            <a:pPr eaLnBrk="1" hangingPunct="1"/>
            <a:r>
              <a:rPr lang="sv-SE" dirty="0" smtClean="0"/>
              <a:t>En mystisk-filosofisk tankeströmning tog fart.</a:t>
            </a:r>
          </a:p>
          <a:p>
            <a:pPr lvl="1" eaLnBrk="1" hangingPunct="1"/>
            <a:r>
              <a:rPr lang="sv-SE" dirty="0" smtClean="0"/>
              <a:t>Brahman, </a:t>
            </a:r>
            <a:r>
              <a:rPr lang="sv-SE" dirty="0" err="1" smtClean="0"/>
              <a:t>Atman</a:t>
            </a:r>
            <a:r>
              <a:rPr lang="sv-SE" dirty="0" smtClean="0"/>
              <a:t>, </a:t>
            </a:r>
            <a:r>
              <a:rPr lang="sv-SE" dirty="0" err="1" smtClean="0"/>
              <a:t>Moksha</a:t>
            </a:r>
            <a:r>
              <a:rPr lang="sv-SE" dirty="0" smtClean="0"/>
              <a:t>. Aum.</a:t>
            </a:r>
          </a:p>
          <a:p>
            <a:pPr lvl="1" eaLnBrk="1" hangingPunct="1"/>
            <a:r>
              <a:rPr lang="sv-SE" dirty="0" err="1" smtClean="0"/>
              <a:t>Samsara</a:t>
            </a:r>
            <a:r>
              <a:rPr lang="sv-SE" dirty="0" smtClean="0"/>
              <a:t> och Karma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Vedisk religion blir Hinduism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800" dirty="0" smtClean="0"/>
              <a:t>Runt 500 </a:t>
            </a:r>
            <a:r>
              <a:rPr lang="sv-SE" sz="2800" dirty="0" err="1" smtClean="0"/>
              <a:t>f.Kr</a:t>
            </a:r>
            <a:endParaRPr lang="sv-SE" sz="2800" dirty="0" smtClean="0"/>
          </a:p>
          <a:p>
            <a:pPr eaLnBrk="1" hangingPunct="1"/>
            <a:r>
              <a:rPr lang="sv-SE" sz="2800" dirty="0" smtClean="0"/>
              <a:t>Viktiga tillägg</a:t>
            </a:r>
          </a:p>
          <a:p>
            <a:pPr lvl="1" eaLnBrk="1" hangingPunct="1"/>
            <a:r>
              <a:rPr lang="sv-SE" sz="2400" dirty="0" smtClean="0"/>
              <a:t>Dyrkan av heliga djur</a:t>
            </a:r>
          </a:p>
          <a:p>
            <a:pPr lvl="1" eaLnBrk="1" hangingPunct="1"/>
            <a:r>
              <a:rPr lang="sv-SE" sz="2400" dirty="0" smtClean="0"/>
              <a:t>Hindutempel</a:t>
            </a:r>
          </a:p>
          <a:p>
            <a:pPr lvl="1" eaLnBrk="1" hangingPunct="1"/>
            <a:r>
              <a:rPr lang="sv-SE" sz="2400" dirty="0" smtClean="0"/>
              <a:t>Teistisk gudstro</a:t>
            </a:r>
          </a:p>
          <a:p>
            <a:pPr lvl="2" eaLnBrk="1" hangingPunct="1"/>
            <a:r>
              <a:rPr lang="sv-SE" sz="2000" dirty="0" err="1" smtClean="0"/>
              <a:t>Bhakti</a:t>
            </a:r>
            <a:endParaRPr lang="sv-SE" sz="2000" dirty="0" smtClean="0"/>
          </a:p>
          <a:p>
            <a:pPr lvl="2" eaLnBrk="1" hangingPunct="1"/>
            <a:r>
              <a:rPr lang="sv-SE" sz="2000" dirty="0" smtClean="0"/>
              <a:t>Hinduismens </a:t>
            </a:r>
            <a:r>
              <a:rPr lang="sv-SE" sz="2000" dirty="0" err="1" smtClean="0"/>
              <a:t>trimurti</a:t>
            </a:r>
            <a:endParaRPr lang="sv-SE" sz="2000" dirty="0" smtClean="0"/>
          </a:p>
          <a:p>
            <a:pPr lvl="3" eaLnBrk="1" hangingPunct="1"/>
            <a:r>
              <a:rPr lang="sv-SE" sz="1600" dirty="0" err="1" smtClean="0"/>
              <a:t>Brahma</a:t>
            </a:r>
            <a:r>
              <a:rPr lang="sv-SE" sz="1600" dirty="0" smtClean="0"/>
              <a:t>, </a:t>
            </a:r>
            <a:r>
              <a:rPr lang="sv-SE" sz="1600" dirty="0" err="1" smtClean="0"/>
              <a:t>Vishnu</a:t>
            </a:r>
            <a:r>
              <a:rPr lang="sv-SE" sz="1600" dirty="0" smtClean="0"/>
              <a:t> (Krishna) </a:t>
            </a:r>
            <a:r>
              <a:rPr lang="sv-SE" sz="1600" smtClean="0"/>
              <a:t>och Shiva.</a:t>
            </a:r>
            <a:endParaRPr lang="sv-SE" sz="1600" dirty="0" smtClean="0"/>
          </a:p>
        </p:txBody>
      </p:sp>
      <p:pic>
        <p:nvPicPr>
          <p:cNvPr id="8196" name="Picture 6" descr="File:Durga temple Aiho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00213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479925" y="4600575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Durgatemplet i Aihole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Hindu=?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Att acceptera vedaskrifterna och upanishaderna.</a:t>
            </a:r>
          </a:p>
          <a:p>
            <a:pPr eaLnBrk="1" hangingPunct="1"/>
            <a:r>
              <a:rPr lang="sv-SE" smtClean="0"/>
              <a:t>Samt att inordnas sig varna och jatisystemen.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v-SE" smtClean="0"/>
              <a:t>Jainismen och Buddhismen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05251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Accepterade tankarna i </a:t>
            </a:r>
            <a:r>
              <a:rPr lang="sv-SE" sz="2800" dirty="0" err="1" smtClean="0"/>
              <a:t>Upanishaderna</a:t>
            </a:r>
            <a:r>
              <a:rPr lang="sv-SE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De vägrade att erkänna Vedaskrifterna (offer) och kunde inte acceptera kastväsendet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Två nya religioner – Jainism och Buddhism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 smtClean="0"/>
              <a:t>Indien präglades av buddhismen 400 </a:t>
            </a:r>
            <a:r>
              <a:rPr lang="sv-SE" sz="2800" dirty="0" err="1" smtClean="0"/>
              <a:t>f.kr</a:t>
            </a:r>
            <a:r>
              <a:rPr lang="sv-SE" sz="2800" dirty="0" smtClean="0"/>
              <a:t> – 300 </a:t>
            </a:r>
            <a:r>
              <a:rPr lang="sv-SE" sz="2800" dirty="0" err="1" smtClean="0"/>
              <a:t>e.Kr</a:t>
            </a:r>
            <a:r>
              <a:rPr lang="sv-SE" sz="2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800" dirty="0" smtClean="0"/>
          </a:p>
        </p:txBody>
      </p:sp>
      <p:pic>
        <p:nvPicPr>
          <p:cNvPr id="10244" name="Picture 9" descr="j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3241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bp-buddha_lant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23050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755576" y="3284984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err="1"/>
              <a:t>Mahavira</a:t>
            </a:r>
            <a:r>
              <a:rPr lang="sv-SE" dirty="0"/>
              <a:t> 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3131840" y="3212976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/>
              <a:t>Buddha</a:t>
            </a:r>
          </a:p>
        </p:txBody>
      </p:sp>
      <p:pic>
        <p:nvPicPr>
          <p:cNvPr id="6146" name="Picture 2" descr="http://blog.lib.umn.edu/jrock2/rockblog/images/Dasavatar,_19th_century.jpg"/>
          <p:cNvPicPr>
            <a:picLocks noChangeAspect="1" noChangeArrowheads="1"/>
          </p:cNvPicPr>
          <p:nvPr/>
        </p:nvPicPr>
        <p:blipFill>
          <a:blip r:embed="rId4" cstate="print"/>
          <a:srcRect l="52342" t="9480" r="8040" b="5205"/>
          <a:stretch>
            <a:fillRect/>
          </a:stretch>
        </p:blipFill>
        <p:spPr bwMode="auto">
          <a:xfrm>
            <a:off x="-252536" y="3717032"/>
            <a:ext cx="4932040" cy="2592288"/>
          </a:xfrm>
          <a:prstGeom prst="rect">
            <a:avLst/>
          </a:prstGeom>
          <a:noFill/>
        </p:spPr>
      </p:pic>
      <p:sp>
        <p:nvSpPr>
          <p:cNvPr id="9" name="textruta 8"/>
          <p:cNvSpPr txBox="1"/>
          <p:nvPr/>
        </p:nvSpPr>
        <p:spPr>
          <a:xfrm>
            <a:off x="1979712" y="6237312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Vishnus</a:t>
            </a:r>
            <a:r>
              <a:rPr lang="sv-SE" dirty="0" smtClean="0"/>
              <a:t> 9:e </a:t>
            </a:r>
            <a:r>
              <a:rPr lang="sv-SE" dirty="0" err="1" smtClean="0"/>
              <a:t>avatar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565</Words>
  <Application>Microsoft Office PowerPoint</Application>
  <PresentationFormat>Bildspel på skärmen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Standardformgivning</vt:lpstr>
      <vt:lpstr>Hinduismens historia</vt:lpstr>
      <vt:lpstr>Induskulturen 3000-1750 f.Kr.</vt:lpstr>
      <vt:lpstr>Arier </vt:lpstr>
      <vt:lpstr>Äldre vedisk tid 1750-900 f.Kr.</vt:lpstr>
      <vt:lpstr>Äldre vedisk tid 1750-900 f.Kr.</vt:lpstr>
      <vt:lpstr>Yngre vedisk tid 900-600 f.Kr.</vt:lpstr>
      <vt:lpstr>Vedisk religion blir Hinduism</vt:lpstr>
      <vt:lpstr>Hindu=?</vt:lpstr>
      <vt:lpstr>Jainismen och Buddhismen</vt:lpstr>
      <vt:lpstr>Guldåldern 320-500 e.Kr.</vt:lpstr>
      <vt:lpstr>Senare utveckling - Shankara</vt:lpstr>
      <vt:lpstr>Sikhism – 1500- 1600-tal</vt:lpstr>
      <vt:lpstr>Senare utveckling – 1800-tal</vt:lpstr>
      <vt:lpstr>Mahatma Gandhi</vt:lpstr>
    </vt:vector>
  </TitlesOfParts>
  <Company>GöLiSka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Hinduismens historia</dc:title>
  <dc:creator>Linnea Wermelin</dc:creator>
  <cp:lastModifiedBy>mattias</cp:lastModifiedBy>
  <cp:revision>41</cp:revision>
  <dcterms:created xsi:type="dcterms:W3CDTF">2009-04-23T17:16:41Z</dcterms:created>
  <dcterms:modified xsi:type="dcterms:W3CDTF">2012-01-26T13:10:09Z</dcterms:modified>
</cp:coreProperties>
</file>